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310" r:id="rId5"/>
    <p:sldId id="304" r:id="rId6"/>
    <p:sldId id="262" r:id="rId7"/>
    <p:sldId id="284" r:id="rId8"/>
    <p:sldId id="277" r:id="rId9"/>
    <p:sldId id="292" r:id="rId10"/>
    <p:sldId id="294" r:id="rId11"/>
    <p:sldId id="295" r:id="rId12"/>
    <p:sldId id="281" r:id="rId13"/>
    <p:sldId id="302" r:id="rId14"/>
    <p:sldId id="303" r:id="rId15"/>
    <p:sldId id="296" r:id="rId16"/>
    <p:sldId id="287" r:id="rId17"/>
    <p:sldId id="298" r:id="rId18"/>
    <p:sldId id="297" r:id="rId19"/>
    <p:sldId id="299" r:id="rId20"/>
    <p:sldId id="307" r:id="rId21"/>
    <p:sldId id="305" r:id="rId22"/>
    <p:sldId id="306" r:id="rId23"/>
    <p:sldId id="309" r:id="rId24"/>
    <p:sldId id="30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4040"/>
    <a:srgbClr val="0053A3"/>
    <a:srgbClr val="ECECEC"/>
    <a:srgbClr val="453D3A"/>
    <a:srgbClr val="1A92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488" autoAdjust="0"/>
    <p:restoredTop sz="94660"/>
  </p:normalViewPr>
  <p:slideViewPr>
    <p:cSldViewPr snapToGrid="0">
      <p:cViewPr>
        <p:scale>
          <a:sx n="90" d="100"/>
          <a:sy n="90" d="100"/>
        </p:scale>
        <p:origin x="-456" y="-78"/>
      </p:cViewPr>
      <p:guideLst>
        <p:guide orient="horz" pos="22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8C7-9395-4E9A-96EC-DE4C39432AA7}" type="datetimeFigureOut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4DB0-CCE3-4363-801A-A01AADC639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71325" y="387275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9325" y="135275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226675" y="631800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801350" y="6405438"/>
            <a:ext cx="1390650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E7DC4-F75C-4E30-BD16-76D04407EE6C}" type="datetime1">
              <a:rPr lang="zh-CN" altLang="en-US"/>
              <a:pPr/>
              <a:t>2017/6/14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7448-8D57-4EDB-B3BF-AC7AFC3E91A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E7DC4-F75C-4E30-BD16-76D04407EE6C}" type="datetime1">
              <a:rPr lang="zh-CN" altLang="en-US"/>
              <a:pPr/>
              <a:t>2017/6/14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C1D5-D4E0-4812-BD2F-C6BD76762C0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C821-51AF-415E-BF5B-CDCDE3466362}" type="datetime1">
              <a:rPr lang="zh-CN" altLang="en-US" smtClean="0"/>
              <a:pPr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667636"/>
            <a:ext cx="12192000" cy="518886"/>
          </a:xfrm>
          <a:prstGeom prst="rect">
            <a:avLst/>
          </a:prstGeom>
          <a:solidFill>
            <a:srgbClr val="45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695179"/>
            <a:ext cx="12192000" cy="972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16275" y="2796687"/>
            <a:ext cx="8280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</a:rPr>
              <a:t>    海沧区会展政策宣讲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72674" y="2260140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920674" y="2008140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16276" y="3727024"/>
            <a:ext cx="828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宣讲单位：海沧区旅游局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海沧xiamen-haicai-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2170430"/>
            <a:ext cx="2517140" cy="25171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/>
      <p:bldP spid="15" grpId="0" animBg="1"/>
      <p:bldP spid="1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</a:rPr>
              <a:t>展览会奖励政策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3" name="图片 2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478970" y="1291767"/>
          <a:ext cx="11292113" cy="43274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30287"/>
                <a:gridCol w="4688114"/>
                <a:gridCol w="2002972"/>
                <a:gridCol w="1770740"/>
              </a:tblGrid>
              <a:tr h="1093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dirty="0" smtClean="0"/>
                        <a:t>奖励类型</a:t>
                      </a:r>
                      <a:endParaRPr lang="zh-CN" altLang="en-US" sz="2800" b="1" kern="1200" dirty="0" smtClean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展览规模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标准展位数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dirty="0" smtClean="0"/>
                        <a:t>奖励金额</a:t>
                      </a:r>
                      <a:endParaRPr lang="zh-CN" altLang="en-US" sz="2800" b="1" kern="1200" dirty="0" smtClean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4682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6000" b="1" dirty="0" smtClean="0"/>
                        <a:t>展览会</a:t>
                      </a:r>
                      <a:endParaRPr lang="en-US" altLang="zh-CN" sz="6000" b="1" dirty="0" smtClean="0"/>
                    </a:p>
                    <a:p>
                      <a:pPr algn="ctr"/>
                      <a:r>
                        <a:rPr lang="zh-CN" altLang="en-US" sz="2800" b="1" dirty="0" smtClean="0"/>
                        <a:t> </a:t>
                      </a:r>
                      <a:r>
                        <a:rPr lang="zh-CN" altLang="en-US" sz="2800" b="0" dirty="0" smtClean="0"/>
                        <a:t>展</a:t>
                      </a:r>
                      <a:r>
                        <a:rPr lang="zh-CN" altLang="en-US" sz="2600" dirty="0" smtClean="0"/>
                        <a:t>期</a:t>
                      </a:r>
                      <a:r>
                        <a:rPr lang="en-US" altLang="zh-CN" sz="2600" dirty="0" smtClean="0"/>
                        <a:t>&gt;2</a:t>
                      </a:r>
                      <a:r>
                        <a:rPr lang="zh-CN" altLang="en-US" sz="2600" dirty="0" smtClean="0"/>
                        <a:t>天，</a:t>
                      </a:r>
                      <a:endParaRPr lang="en-US" altLang="zh-CN" sz="2600" dirty="0" smtClean="0"/>
                    </a:p>
                    <a:p>
                      <a:pPr algn="ctr"/>
                      <a:r>
                        <a:rPr lang="zh-CN" altLang="en-US" sz="2600" dirty="0" smtClean="0"/>
                        <a:t>展览规模</a:t>
                      </a:r>
                      <a:r>
                        <a:rPr lang="en-US" altLang="zh-CN" sz="2600" dirty="0" smtClean="0"/>
                        <a:t>&gt;3000 </a:t>
                      </a:r>
                      <a:r>
                        <a:rPr lang="zh-CN" altLang="en-US" sz="2600" dirty="0" smtClean="0"/>
                        <a:t>平方米，且</a:t>
                      </a:r>
                      <a:r>
                        <a:rPr lang="en-US" altLang="zh-CN" sz="2600" dirty="0" smtClean="0"/>
                        <a:t>&gt;150</a:t>
                      </a:r>
                      <a:r>
                        <a:rPr lang="zh-CN" altLang="en-US" sz="2600" dirty="0" smtClean="0"/>
                        <a:t>个标准展位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/>
                        <a:t>达</a:t>
                      </a:r>
                      <a:r>
                        <a:rPr lang="en-US" altLang="zh-CN" sz="2600" dirty="0" smtClean="0"/>
                        <a:t>3000-5000</a:t>
                      </a:r>
                      <a:r>
                        <a:rPr lang="zh-CN" altLang="en-US" sz="2600" dirty="0" smtClean="0"/>
                        <a:t>（含）平方米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≥150</a:t>
                      </a:r>
                      <a:r>
                        <a:rPr lang="zh-CN" altLang="en-US" sz="2600" dirty="0" smtClean="0"/>
                        <a:t>个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8</a:t>
                      </a:r>
                      <a:r>
                        <a:rPr lang="zh-CN" altLang="en-US" sz="2600" dirty="0" smtClean="0"/>
                        <a:t>万元</a:t>
                      </a:r>
                      <a:endParaRPr lang="zh-CN" altLang="en-US" sz="2600" dirty="0"/>
                    </a:p>
                  </a:txBody>
                  <a:tcPr anchor="ctr"/>
                </a:tc>
              </a:tr>
              <a:tr h="7046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/>
                        <a:t>达</a:t>
                      </a:r>
                      <a:r>
                        <a:rPr lang="en-US" altLang="zh-CN" sz="2600" dirty="0" smtClean="0"/>
                        <a:t>5000-8000</a:t>
                      </a:r>
                      <a:r>
                        <a:rPr lang="zh-CN" altLang="en-US" sz="2600" dirty="0" smtClean="0"/>
                        <a:t>（含）平方米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≥250</a:t>
                      </a:r>
                      <a:r>
                        <a:rPr lang="zh-CN" altLang="en-US" sz="2600" dirty="0" smtClean="0"/>
                        <a:t>个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12</a:t>
                      </a:r>
                      <a:r>
                        <a:rPr lang="zh-CN" altLang="en-US" sz="2600" dirty="0" smtClean="0"/>
                        <a:t>万元</a:t>
                      </a:r>
                      <a:endParaRPr lang="zh-CN" altLang="en-US" sz="2600" dirty="0"/>
                    </a:p>
                  </a:txBody>
                  <a:tcPr anchor="ctr"/>
                </a:tc>
              </a:tr>
              <a:tr h="9122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/>
                        <a:t>达</a:t>
                      </a:r>
                      <a:r>
                        <a:rPr lang="en-US" altLang="zh-CN" sz="2600" dirty="0" smtClean="0"/>
                        <a:t>8000-15000</a:t>
                      </a:r>
                      <a:r>
                        <a:rPr lang="zh-CN" altLang="en-US" sz="2600" dirty="0" smtClean="0"/>
                        <a:t>（含）平方米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 dirty="0" smtClean="0"/>
                        <a:t>≥400</a:t>
                      </a:r>
                      <a:r>
                        <a:rPr lang="zh-CN" altLang="en-US" sz="2600" dirty="0" smtClean="0"/>
                        <a:t>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25</a:t>
                      </a:r>
                      <a:r>
                        <a:rPr lang="zh-CN" altLang="en-US" sz="2600" dirty="0" smtClean="0"/>
                        <a:t>万元</a:t>
                      </a:r>
                      <a:endParaRPr lang="zh-CN" altLang="en-US" sz="2600" dirty="0"/>
                    </a:p>
                  </a:txBody>
                  <a:tcPr anchor="ctr"/>
                </a:tc>
              </a:tr>
              <a:tr h="9122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/>
                        <a:t>对影响力大的大型展览会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/>
                        <a:t>一事一议</a:t>
                      </a:r>
                      <a:endParaRPr lang="zh-CN" altLang="en-US" sz="2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177143" y="1259175"/>
            <a:ext cx="783771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PART</a:t>
            </a:r>
          </a:p>
          <a:p>
            <a:r>
              <a:rPr lang="en-US" altLang="zh-CN" dirty="0" smtClean="0"/>
              <a:t>THREE</a:t>
            </a:r>
            <a:endParaRPr lang="en-US" altLang="zh-CN" dirty="0"/>
          </a:p>
        </p:txBody>
      </p:sp>
      <p:sp>
        <p:nvSpPr>
          <p:cNvPr id="50" name="矩形 49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3585029" y="2086156"/>
            <a:ext cx="4978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奖励申请</a:t>
            </a:r>
            <a:endParaRPr lang="en-US" altLang="zh-CN" sz="8000" b="1" dirty="0" smtClean="0">
              <a:solidFill>
                <a:schemeClr val="accent1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方式</a:t>
            </a:r>
            <a:endParaRPr lang="zh-CN" altLang="en-US" sz="80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1080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</a:rPr>
              <a:t>会展奖励流程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3235861"/>
            <a:ext cx="12192000" cy="60959"/>
          </a:xfrm>
          <a:prstGeom prst="rect">
            <a:avLst/>
          </a:prstGeom>
          <a:solidFill>
            <a:srgbClr val="2930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398943" y="3070166"/>
            <a:ext cx="363836" cy="363836"/>
          </a:xfrm>
          <a:prstGeom prst="ellipse">
            <a:avLst/>
          </a:prstGeom>
          <a:solidFill>
            <a:srgbClr val="0053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38651" y="3070166"/>
            <a:ext cx="363836" cy="36383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78359" y="3070166"/>
            <a:ext cx="363836" cy="363836"/>
          </a:xfrm>
          <a:prstGeom prst="ellipse">
            <a:avLst/>
          </a:prstGeom>
          <a:solidFill>
            <a:srgbClr val="0053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718067" y="3070166"/>
            <a:ext cx="363836" cy="36383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50836" y="3820884"/>
            <a:ext cx="3115714" cy="2376716"/>
            <a:chOff x="1050836" y="3820884"/>
            <a:chExt cx="3115714" cy="2106860"/>
          </a:xfrm>
        </p:grpSpPr>
        <p:sp>
          <p:nvSpPr>
            <p:cNvPr id="19" name="矩形 9"/>
            <p:cNvSpPr/>
            <p:nvPr/>
          </p:nvSpPr>
          <p:spPr>
            <a:xfrm>
              <a:off x="1050836" y="3820884"/>
              <a:ext cx="3115714" cy="1805472"/>
            </a:xfrm>
            <a:custGeom>
              <a:avLst/>
              <a:gdLst/>
              <a:ahLst/>
              <a:cxnLst/>
              <a:rect l="l" t="t" r="r" b="b"/>
              <a:pathLst>
                <a:path w="2141035" h="1354104">
                  <a:moveTo>
                    <a:pt x="388870" y="0"/>
                  </a:moveTo>
                  <a:lnTo>
                    <a:pt x="483871" y="115465"/>
                  </a:lnTo>
                  <a:lnTo>
                    <a:pt x="2141035" y="115465"/>
                  </a:lnTo>
                  <a:lnTo>
                    <a:pt x="2141035" y="1354104"/>
                  </a:lnTo>
                  <a:lnTo>
                    <a:pt x="0" y="1354104"/>
                  </a:lnTo>
                  <a:lnTo>
                    <a:pt x="0" y="115465"/>
                  </a:lnTo>
                  <a:lnTo>
                    <a:pt x="293869" y="115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1106272" y="3994907"/>
              <a:ext cx="3004843" cy="1932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会议、展览举办首日之日起提前</a:t>
              </a:r>
              <a:r>
                <a:rPr lang="en-US" altLang="zh-CN" sz="2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个月以上向海沧区旅游局提交预申请</a:t>
              </a:r>
              <a:endPara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026862" y="2608029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b="1" dirty="0" smtClean="0">
                <a:solidFill>
                  <a:schemeClr val="accent1"/>
                </a:solidFill>
                <a:latin typeface="+mn-ea"/>
              </a:rPr>
              <a:t>第一步</a:t>
            </a:r>
            <a:endParaRPr kumimoji="1" lang="zh-CN" altLang="en-US" sz="2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75997" y="342966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kumimoji="1" sz="2400" b="1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zh-CN" altLang="en-US" dirty="0" smtClean="0">
                <a:solidFill>
                  <a:srgbClr val="404040"/>
                </a:solidFill>
              </a:rPr>
              <a:t>第二步</a:t>
            </a: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06280" y="260802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kumimoji="1" sz="2400" b="1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zh-CN" altLang="en-US" dirty="0" smtClean="0"/>
              <a:t>第三步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8345987" y="342966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kumimoji="1" sz="2400" b="1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zh-CN" altLang="en-US" dirty="0" smtClean="0">
                <a:solidFill>
                  <a:srgbClr val="404040"/>
                </a:solidFill>
              </a:rPr>
              <a:t>第四步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21602" y="948168"/>
            <a:ext cx="3009827" cy="1805472"/>
            <a:chOff x="3521602" y="948168"/>
            <a:chExt cx="3115714" cy="1805472"/>
          </a:xfrm>
        </p:grpSpPr>
        <p:sp>
          <p:nvSpPr>
            <p:cNvPr id="14" name="矩形 9"/>
            <p:cNvSpPr/>
            <p:nvPr/>
          </p:nvSpPr>
          <p:spPr>
            <a:xfrm flipV="1">
              <a:off x="3521602" y="948168"/>
              <a:ext cx="3115714" cy="1805472"/>
            </a:xfrm>
            <a:custGeom>
              <a:avLst/>
              <a:gdLst/>
              <a:ahLst/>
              <a:cxnLst/>
              <a:rect l="l" t="t" r="r" b="b"/>
              <a:pathLst>
                <a:path w="2141035" h="1354104">
                  <a:moveTo>
                    <a:pt x="388870" y="0"/>
                  </a:moveTo>
                  <a:lnTo>
                    <a:pt x="483871" y="115465"/>
                  </a:lnTo>
                  <a:lnTo>
                    <a:pt x="2141035" y="115465"/>
                  </a:lnTo>
                  <a:lnTo>
                    <a:pt x="2141035" y="1354104"/>
                  </a:lnTo>
                  <a:lnTo>
                    <a:pt x="0" y="1354104"/>
                  </a:lnTo>
                  <a:lnTo>
                    <a:pt x="0" y="115465"/>
                  </a:lnTo>
                  <a:lnTo>
                    <a:pt x="293869" y="11546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9" name="文本框 8"/>
            <p:cNvSpPr txBox="1"/>
            <p:nvPr/>
          </p:nvSpPr>
          <p:spPr>
            <a:xfrm>
              <a:off x="3577038" y="1238303"/>
              <a:ext cx="2954391" cy="101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正式召开展会，并注意保留相关现场资料</a:t>
              </a:r>
              <a:endPara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6246" y="3820884"/>
            <a:ext cx="3115714" cy="1805472"/>
            <a:chOff x="5936246" y="3820884"/>
            <a:chExt cx="3115714" cy="1805472"/>
          </a:xfrm>
        </p:grpSpPr>
        <p:sp>
          <p:nvSpPr>
            <p:cNvPr id="24" name="矩形 9"/>
            <p:cNvSpPr/>
            <p:nvPr/>
          </p:nvSpPr>
          <p:spPr>
            <a:xfrm>
              <a:off x="5936246" y="3820884"/>
              <a:ext cx="3115714" cy="1805472"/>
            </a:xfrm>
            <a:custGeom>
              <a:avLst/>
              <a:gdLst/>
              <a:ahLst/>
              <a:cxnLst/>
              <a:rect l="l" t="t" r="r" b="b"/>
              <a:pathLst>
                <a:path w="2141035" h="1354104">
                  <a:moveTo>
                    <a:pt x="388870" y="0"/>
                  </a:moveTo>
                  <a:lnTo>
                    <a:pt x="483871" y="115465"/>
                  </a:lnTo>
                  <a:lnTo>
                    <a:pt x="2141035" y="115465"/>
                  </a:lnTo>
                  <a:lnTo>
                    <a:pt x="2141035" y="1354104"/>
                  </a:lnTo>
                  <a:lnTo>
                    <a:pt x="0" y="1354104"/>
                  </a:lnTo>
                  <a:lnTo>
                    <a:pt x="0" y="115465"/>
                  </a:lnTo>
                  <a:lnTo>
                    <a:pt x="293869" y="1154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2" name="文本框 8"/>
            <p:cNvSpPr txBox="1"/>
            <p:nvPr/>
          </p:nvSpPr>
          <p:spPr>
            <a:xfrm>
              <a:off x="5991682" y="4067476"/>
              <a:ext cx="3004843" cy="142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准备申请资料，并于</a:t>
              </a:r>
              <a:r>
                <a:rPr lang="en-US" altLang="zh-CN" sz="2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</a:t>
              </a:r>
              <a:r>
                <a:rPr lang="zh-CN" altLang="en-US" sz="2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个月内向海沧区旅游局提交奖励申请</a:t>
              </a:r>
              <a:endPara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384701" y="948168"/>
            <a:ext cx="3115714" cy="1805472"/>
            <a:chOff x="8384701" y="948168"/>
            <a:chExt cx="3115714" cy="1805472"/>
          </a:xfrm>
        </p:grpSpPr>
        <p:sp>
          <p:nvSpPr>
            <p:cNvPr id="29" name="矩形 9"/>
            <p:cNvSpPr/>
            <p:nvPr/>
          </p:nvSpPr>
          <p:spPr>
            <a:xfrm flipV="1">
              <a:off x="8384701" y="948168"/>
              <a:ext cx="3115714" cy="1805472"/>
            </a:xfrm>
            <a:custGeom>
              <a:avLst/>
              <a:gdLst/>
              <a:ahLst/>
              <a:cxnLst/>
              <a:rect l="l" t="t" r="r" b="b"/>
              <a:pathLst>
                <a:path w="2141035" h="1354104">
                  <a:moveTo>
                    <a:pt x="388870" y="0"/>
                  </a:moveTo>
                  <a:lnTo>
                    <a:pt x="483871" y="115465"/>
                  </a:lnTo>
                  <a:lnTo>
                    <a:pt x="2141035" y="115465"/>
                  </a:lnTo>
                  <a:lnTo>
                    <a:pt x="2141035" y="1354104"/>
                  </a:lnTo>
                  <a:lnTo>
                    <a:pt x="0" y="1354104"/>
                  </a:lnTo>
                  <a:lnTo>
                    <a:pt x="0" y="115465"/>
                  </a:lnTo>
                  <a:lnTo>
                    <a:pt x="293869" y="11546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5" name="文本框 8"/>
            <p:cNvSpPr txBox="1"/>
            <p:nvPr/>
          </p:nvSpPr>
          <p:spPr>
            <a:xfrm>
              <a:off x="8440137" y="1049621"/>
              <a:ext cx="3004843" cy="142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海沧区旅游局自收到奖励申请之日起</a:t>
              </a:r>
              <a:r>
                <a:rPr lang="en-US" altLang="zh-CN" sz="2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zh-CN" altLang="en-US" sz="23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个月内发放奖励补助</a:t>
              </a:r>
              <a:endPara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3" name="图片 12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76CB-6D00-4DC6-8D5A-814EE713D196}" type="slidenum">
              <a:rPr lang="zh-CN" altLang="en-US"/>
              <a:pPr/>
              <a:t>13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9384348" y="1975666"/>
            <a:ext cx="2495550" cy="4238625"/>
            <a:chOff x="0" y="0"/>
            <a:chExt cx="3086964" cy="2792392"/>
          </a:xfrm>
        </p:grpSpPr>
        <p:sp>
          <p:nvSpPr>
            <p:cNvPr id="14339" name="矩形 29"/>
            <p:cNvSpPr>
              <a:spLocks noChangeArrowheads="1"/>
            </p:cNvSpPr>
            <p:nvPr/>
          </p:nvSpPr>
          <p:spPr bwMode="auto">
            <a:xfrm>
              <a:off x="0" y="88269"/>
              <a:ext cx="3086964" cy="2704123"/>
            </a:xfrm>
            <a:prstGeom prst="rect">
              <a:avLst/>
            </a:prstGeom>
            <a:solidFill>
              <a:srgbClr val="404040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14340" name="等腰三角形 30"/>
            <p:cNvSpPr>
              <a:spLocks noChangeArrowheads="1"/>
            </p:cNvSpPr>
            <p:nvPr/>
          </p:nvSpPr>
          <p:spPr bwMode="auto">
            <a:xfrm>
              <a:off x="1410571" y="0"/>
              <a:ext cx="265823" cy="88143"/>
            </a:xfrm>
            <a:prstGeom prst="triangle">
              <a:avLst>
                <a:gd name="adj" fmla="val 50000"/>
              </a:avLst>
            </a:prstGeom>
            <a:solidFill>
              <a:srgbClr val="404040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9391015" y="909864"/>
            <a:ext cx="2489200" cy="972458"/>
            <a:chOff x="0" y="0"/>
            <a:chExt cx="3078389" cy="2045001"/>
          </a:xfrm>
        </p:grpSpPr>
        <p:sp>
          <p:nvSpPr>
            <p:cNvPr id="14342" name="矩形 32"/>
            <p:cNvSpPr>
              <a:spLocks noChangeArrowheads="1"/>
            </p:cNvSpPr>
            <p:nvPr/>
          </p:nvSpPr>
          <p:spPr bwMode="auto">
            <a:xfrm>
              <a:off x="0" y="0"/>
              <a:ext cx="3078389" cy="1956858"/>
            </a:xfrm>
            <a:prstGeom prst="rect">
              <a:avLst/>
            </a:prstGeom>
            <a:solidFill>
              <a:srgbClr val="404040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14343" name="等腰三角形 33"/>
            <p:cNvSpPr>
              <a:spLocks noChangeArrowheads="1"/>
            </p:cNvSpPr>
            <p:nvPr/>
          </p:nvSpPr>
          <p:spPr bwMode="auto">
            <a:xfrm rot="10800000">
              <a:off x="1406284" y="1956858"/>
              <a:ext cx="265822" cy="88143"/>
            </a:xfrm>
            <a:prstGeom prst="triangle">
              <a:avLst>
                <a:gd name="adj" fmla="val 50000"/>
              </a:avLst>
            </a:prstGeom>
            <a:solidFill>
              <a:srgbClr val="404040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 bwMode="auto">
          <a:xfrm>
            <a:off x="236538" y="1975577"/>
            <a:ext cx="2489200" cy="4199164"/>
            <a:chOff x="0" y="0"/>
            <a:chExt cx="3086964" cy="2703795"/>
          </a:xfrm>
        </p:grpSpPr>
        <p:sp>
          <p:nvSpPr>
            <p:cNvPr id="14345" name="矩形 9"/>
            <p:cNvSpPr>
              <a:spLocks noChangeArrowheads="1"/>
            </p:cNvSpPr>
            <p:nvPr/>
          </p:nvSpPr>
          <p:spPr bwMode="auto">
            <a:xfrm>
              <a:off x="0" y="88143"/>
              <a:ext cx="3086964" cy="2615652"/>
            </a:xfrm>
            <a:prstGeom prst="rect">
              <a:avLst/>
            </a:prstGeom>
            <a:solidFill>
              <a:schemeClr val="accent1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14346" name="等腰三角形 11"/>
            <p:cNvSpPr>
              <a:spLocks noChangeArrowheads="1"/>
            </p:cNvSpPr>
            <p:nvPr/>
          </p:nvSpPr>
          <p:spPr bwMode="auto">
            <a:xfrm>
              <a:off x="1410571" y="0"/>
              <a:ext cx="265823" cy="881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5" name="Group 11"/>
          <p:cNvGrpSpPr/>
          <p:nvPr/>
        </p:nvGrpSpPr>
        <p:grpSpPr bwMode="auto">
          <a:xfrm>
            <a:off x="236764" y="909864"/>
            <a:ext cx="2482850" cy="943430"/>
            <a:chOff x="0" y="0"/>
            <a:chExt cx="3078389" cy="2045001"/>
          </a:xfrm>
        </p:grpSpPr>
        <p:sp>
          <p:nvSpPr>
            <p:cNvPr id="14348" name="矩形 14"/>
            <p:cNvSpPr>
              <a:spLocks noChangeArrowheads="1"/>
            </p:cNvSpPr>
            <p:nvPr/>
          </p:nvSpPr>
          <p:spPr bwMode="auto">
            <a:xfrm>
              <a:off x="0" y="0"/>
              <a:ext cx="3078389" cy="1956858"/>
            </a:xfrm>
            <a:prstGeom prst="rect">
              <a:avLst/>
            </a:prstGeom>
            <a:solidFill>
              <a:schemeClr val="accent1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14349" name="等腰三角形 16"/>
            <p:cNvSpPr>
              <a:spLocks noChangeArrowheads="1"/>
            </p:cNvSpPr>
            <p:nvPr/>
          </p:nvSpPr>
          <p:spPr bwMode="auto">
            <a:xfrm rot="10800000">
              <a:off x="1406284" y="1956858"/>
              <a:ext cx="265822" cy="881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 bwMode="auto">
          <a:xfrm>
            <a:off x="3258184" y="1974578"/>
            <a:ext cx="2380344" cy="4239532"/>
            <a:chOff x="0" y="0"/>
            <a:chExt cx="3086964" cy="2703795"/>
          </a:xfrm>
        </p:grpSpPr>
        <p:sp>
          <p:nvSpPr>
            <p:cNvPr id="14351" name="矩形 29"/>
            <p:cNvSpPr>
              <a:spLocks noChangeArrowheads="1"/>
            </p:cNvSpPr>
            <p:nvPr/>
          </p:nvSpPr>
          <p:spPr bwMode="auto">
            <a:xfrm>
              <a:off x="0" y="88143"/>
              <a:ext cx="3086964" cy="2615652"/>
            </a:xfrm>
            <a:prstGeom prst="rect">
              <a:avLst/>
            </a:prstGeom>
            <a:solidFill>
              <a:srgbClr val="404040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14352" name="等腰三角形 30"/>
            <p:cNvSpPr>
              <a:spLocks noChangeArrowheads="1"/>
            </p:cNvSpPr>
            <p:nvPr/>
          </p:nvSpPr>
          <p:spPr bwMode="auto">
            <a:xfrm>
              <a:off x="1410571" y="0"/>
              <a:ext cx="265823" cy="88143"/>
            </a:xfrm>
            <a:prstGeom prst="triangle">
              <a:avLst>
                <a:gd name="adj" fmla="val 50000"/>
              </a:avLst>
            </a:prstGeom>
            <a:solidFill>
              <a:srgbClr val="404040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7" name="Group 17"/>
          <p:cNvGrpSpPr/>
          <p:nvPr/>
        </p:nvGrpSpPr>
        <p:grpSpPr bwMode="auto">
          <a:xfrm>
            <a:off x="3244396" y="902789"/>
            <a:ext cx="2394858" cy="957942"/>
            <a:chOff x="0" y="0"/>
            <a:chExt cx="3078389" cy="2045001"/>
          </a:xfrm>
        </p:grpSpPr>
        <p:sp>
          <p:nvSpPr>
            <p:cNvPr id="14354" name="矩形 32"/>
            <p:cNvSpPr>
              <a:spLocks noChangeArrowheads="1"/>
            </p:cNvSpPr>
            <p:nvPr/>
          </p:nvSpPr>
          <p:spPr bwMode="auto">
            <a:xfrm>
              <a:off x="0" y="0"/>
              <a:ext cx="3078389" cy="1956858"/>
            </a:xfrm>
            <a:prstGeom prst="rect">
              <a:avLst/>
            </a:prstGeom>
            <a:solidFill>
              <a:srgbClr val="404040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14355" name="等腰三角形 33"/>
            <p:cNvSpPr>
              <a:spLocks noChangeArrowheads="1"/>
            </p:cNvSpPr>
            <p:nvPr/>
          </p:nvSpPr>
          <p:spPr bwMode="auto">
            <a:xfrm rot="10800000">
              <a:off x="1406284" y="1956858"/>
              <a:ext cx="265822" cy="88143"/>
            </a:xfrm>
            <a:prstGeom prst="triangle">
              <a:avLst>
                <a:gd name="adj" fmla="val 50000"/>
              </a:avLst>
            </a:prstGeom>
            <a:solidFill>
              <a:srgbClr val="404040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8" name="Group 20"/>
          <p:cNvGrpSpPr/>
          <p:nvPr/>
        </p:nvGrpSpPr>
        <p:grpSpPr bwMode="auto">
          <a:xfrm>
            <a:off x="6154420" y="1975485"/>
            <a:ext cx="2787015" cy="4238625"/>
            <a:chOff x="0" y="0"/>
            <a:chExt cx="3086964" cy="2703795"/>
          </a:xfrm>
        </p:grpSpPr>
        <p:sp>
          <p:nvSpPr>
            <p:cNvPr id="14357" name="矩形 36"/>
            <p:cNvSpPr>
              <a:spLocks noChangeArrowheads="1"/>
            </p:cNvSpPr>
            <p:nvPr/>
          </p:nvSpPr>
          <p:spPr bwMode="auto">
            <a:xfrm>
              <a:off x="0" y="88143"/>
              <a:ext cx="3086964" cy="2615652"/>
            </a:xfrm>
            <a:prstGeom prst="rect">
              <a:avLst/>
            </a:prstGeom>
            <a:solidFill>
              <a:schemeClr val="accent1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14358" name="等腰三角形 37"/>
            <p:cNvSpPr>
              <a:spLocks noChangeArrowheads="1"/>
            </p:cNvSpPr>
            <p:nvPr/>
          </p:nvSpPr>
          <p:spPr bwMode="auto">
            <a:xfrm>
              <a:off x="1410571" y="0"/>
              <a:ext cx="265823" cy="881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9" name="Group 23"/>
          <p:cNvGrpSpPr/>
          <p:nvPr/>
        </p:nvGrpSpPr>
        <p:grpSpPr bwMode="auto">
          <a:xfrm>
            <a:off x="6122766" y="909683"/>
            <a:ext cx="2774945" cy="972458"/>
            <a:chOff x="0" y="0"/>
            <a:chExt cx="3078389" cy="2045001"/>
          </a:xfrm>
        </p:grpSpPr>
        <p:sp>
          <p:nvSpPr>
            <p:cNvPr id="14360" name="矩形 39"/>
            <p:cNvSpPr>
              <a:spLocks noChangeArrowheads="1"/>
            </p:cNvSpPr>
            <p:nvPr/>
          </p:nvSpPr>
          <p:spPr bwMode="auto">
            <a:xfrm>
              <a:off x="0" y="0"/>
              <a:ext cx="3078389" cy="1956858"/>
            </a:xfrm>
            <a:prstGeom prst="rect">
              <a:avLst/>
            </a:prstGeom>
            <a:solidFill>
              <a:schemeClr val="accent1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14361" name="等腰三角形 40"/>
            <p:cNvSpPr>
              <a:spLocks noChangeArrowheads="1"/>
            </p:cNvSpPr>
            <p:nvPr/>
          </p:nvSpPr>
          <p:spPr bwMode="auto">
            <a:xfrm rot="10800000">
              <a:off x="1406284" y="1956858"/>
              <a:ext cx="265822" cy="8814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sp>
        <p:nvSpPr>
          <p:cNvPr id="14362" name="矩形 6"/>
          <p:cNvSpPr>
            <a:spLocks noChangeArrowheads="1"/>
          </p:cNvSpPr>
          <p:nvPr/>
        </p:nvSpPr>
        <p:spPr bwMode="auto">
          <a:xfrm>
            <a:off x="371475" y="387350"/>
            <a:ext cx="323850" cy="323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endParaRPr lang="zh-CN" altLang="zh-CN">
              <a:solidFill>
                <a:srgbClr val="AFEDA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3" name="矩形 7"/>
          <p:cNvSpPr>
            <a:spLocks noChangeArrowheads="1"/>
          </p:cNvSpPr>
          <p:nvPr/>
        </p:nvSpPr>
        <p:spPr bwMode="auto">
          <a:xfrm>
            <a:off x="119063" y="134938"/>
            <a:ext cx="252412" cy="252412"/>
          </a:xfrm>
          <a:prstGeom prst="rect">
            <a:avLst/>
          </a:prstGeom>
          <a:solidFill>
            <a:srgbClr val="003E7A"/>
          </a:solidFill>
          <a:ln w="9525">
            <a:noFill/>
            <a:miter lim="800000"/>
          </a:ln>
        </p:spPr>
        <p:txBody>
          <a:bodyPr anchor="ctr"/>
          <a:lstStyle/>
          <a:p>
            <a:endParaRPr lang="zh-CN" altLang="zh-CN">
              <a:solidFill>
                <a:srgbClr val="AFEDA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4" name="矩形 8"/>
          <p:cNvSpPr>
            <a:spLocks noChangeArrowheads="1"/>
          </p:cNvSpPr>
          <p:nvPr/>
        </p:nvSpPr>
        <p:spPr bwMode="auto">
          <a:xfrm>
            <a:off x="10980420" y="6356350"/>
            <a:ext cx="564515" cy="495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endParaRPr lang="zh-CN" altLang="zh-CN" dirty="0">
              <a:solidFill>
                <a:srgbClr val="AFEDA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5" name="文本框 10"/>
          <p:cNvSpPr>
            <a:spLocks noChangeArrowheads="1"/>
          </p:cNvSpPr>
          <p:nvPr/>
        </p:nvSpPr>
        <p:spPr bwMode="auto">
          <a:xfrm>
            <a:off x="695325" y="287338"/>
            <a:ext cx="54006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奖励申请需提交的资料</a:t>
            </a:r>
          </a:p>
        </p:txBody>
      </p:sp>
      <p:pic>
        <p:nvPicPr>
          <p:cNvPr id="14366" name="图片 1" descr="海沧xiamen-haicai-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6975" y="177800"/>
            <a:ext cx="60166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文本框 2"/>
          <p:cNvSpPr>
            <a:spLocks noChangeArrowheads="1"/>
          </p:cNvSpPr>
          <p:nvPr/>
        </p:nvSpPr>
        <p:spPr bwMode="auto">
          <a:xfrm>
            <a:off x="10775950" y="285750"/>
            <a:ext cx="1390650" cy="38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厦门海沧</a:t>
            </a:r>
            <a:endParaRPr lang="zh-CN" altLang="en-US"/>
          </a:p>
        </p:txBody>
      </p:sp>
      <p:sp>
        <p:nvSpPr>
          <p:cNvPr id="14368" name="矩形 41"/>
          <p:cNvSpPr>
            <a:spLocks noChangeArrowheads="1"/>
          </p:cNvSpPr>
          <p:nvPr/>
        </p:nvSpPr>
        <p:spPr bwMode="auto">
          <a:xfrm>
            <a:off x="3256282" y="988380"/>
            <a:ext cx="2307771" cy="8002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﹡营业执照副本复印件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1份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9" name="矩形 44"/>
          <p:cNvSpPr>
            <a:spLocks noChangeArrowheads="1"/>
          </p:cNvSpPr>
          <p:nvPr/>
        </p:nvSpPr>
        <p:spPr bwMode="auto">
          <a:xfrm>
            <a:off x="5921834" y="1138555"/>
            <a:ext cx="2975428" cy="4462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﹡奖励申请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报告1份                 </a:t>
            </a:r>
          </a:p>
        </p:txBody>
      </p:sp>
      <p:sp>
        <p:nvSpPr>
          <p:cNvPr id="14370" name="矩形 46"/>
          <p:cNvSpPr>
            <a:spLocks noChangeArrowheads="1"/>
          </p:cNvSpPr>
          <p:nvPr/>
        </p:nvSpPr>
        <p:spPr bwMode="auto">
          <a:xfrm>
            <a:off x="9490892" y="1165949"/>
            <a:ext cx="2336800" cy="4462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﹡其他附件材料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1" name="等腰三角形 33"/>
          <p:cNvSpPr>
            <a:spLocks noChangeArrowheads="1"/>
          </p:cNvSpPr>
          <p:nvPr/>
        </p:nvSpPr>
        <p:spPr bwMode="auto">
          <a:xfrm rot="10800000">
            <a:off x="1252538" y="3001963"/>
            <a:ext cx="182562" cy="88900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60325" y="1112520"/>
            <a:ext cx="2598057" cy="4462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﹡预申请材料1份</a:t>
            </a:r>
          </a:p>
        </p:txBody>
      </p:sp>
      <p:sp>
        <p:nvSpPr>
          <p:cNvPr id="14373" name="矩形 41"/>
          <p:cNvSpPr>
            <a:spLocks noChangeArrowheads="1"/>
          </p:cNvSpPr>
          <p:nvPr/>
        </p:nvSpPr>
        <p:spPr bwMode="auto">
          <a:xfrm>
            <a:off x="212725" y="2423887"/>
            <a:ext cx="2466975" cy="3585597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内容包括：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</a:pP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、展览主题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会议、展览时间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会议、展览地点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参会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人数或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展览 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规模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参会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人员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住宿的 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海沧酒店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  <a:buFont typeface="Arial" panose="020B0604020202020204" pitchFamily="34" charset="0"/>
              <a:buAutoNum type="arabicPeriod"/>
            </a:pP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74" name="矩形 41"/>
          <p:cNvSpPr>
            <a:spLocks noChangeArrowheads="1"/>
          </p:cNvSpPr>
          <p:nvPr/>
        </p:nvSpPr>
        <p:spPr bwMode="auto">
          <a:xfrm>
            <a:off x="3282587" y="3164380"/>
            <a:ext cx="2322285" cy="1508105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  <p:txBody>
          <a:bodyPr wrap="square">
            <a:spAutoFit/>
          </a:bodyPr>
          <a:lstStyle/>
          <a:p>
            <a:pPr algn="ctr"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申请奖励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的企  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业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营业执照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复印件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须加  </a:t>
            </a: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盖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企业公章）</a:t>
            </a:r>
          </a:p>
        </p:txBody>
      </p:sp>
      <p:sp>
        <p:nvSpPr>
          <p:cNvPr id="14375" name="矩形 41"/>
          <p:cNvSpPr>
            <a:spLocks noChangeArrowheads="1"/>
          </p:cNvSpPr>
          <p:nvPr/>
        </p:nvSpPr>
        <p:spPr bwMode="auto">
          <a:xfrm>
            <a:off x="6260380" y="2188754"/>
            <a:ext cx="2574018" cy="3984625"/>
          </a:xfrm>
          <a:prstGeom prst="rect">
            <a:avLst/>
          </a:prstGeom>
          <a:noFill/>
          <a:ln w="9525" cap="flat" cmpd="sng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会议、展览主题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会议、展览时间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会议、展览地点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参会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人数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或展览     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规模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参会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人员住宿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   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海沧酒店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名称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会议期间每天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入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住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酒店的间数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申请奖励的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及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金额</a:t>
            </a:r>
          </a:p>
        </p:txBody>
      </p:sp>
      <p:sp>
        <p:nvSpPr>
          <p:cNvPr id="14376" name="矩形 41"/>
          <p:cNvSpPr>
            <a:spLocks noChangeArrowheads="1"/>
          </p:cNvSpPr>
          <p:nvPr/>
        </p:nvSpPr>
        <p:spPr bwMode="auto">
          <a:xfrm>
            <a:off x="9390742" y="3164108"/>
            <a:ext cx="2536825" cy="2215991"/>
          </a:xfrm>
          <a:prstGeom prst="rect">
            <a:avLst/>
          </a:prstGeom>
          <a:noFill/>
          <a:ln w="9525" cap="flat" cmpd="sng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参会人员详细名  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单（含职务）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入住海沧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酒店的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详细住宿清单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所入住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海沧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酒店 </a:t>
            </a:r>
            <a:endParaRPr lang="en-US" altLang="zh-CN" sz="23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buSzPct val="100000"/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提供的</a:t>
            </a:r>
            <a:r>
              <a:rPr lang="zh-CN" altLang="en-US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正规发票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695940" y="6404610"/>
            <a:ext cx="1137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5" grpId="0" animBg="1"/>
      <p:bldP spid="14375" grpId="1" animBg="1"/>
      <p:bldP spid="1437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6"/>
          <p:cNvSpPr>
            <a:spLocks noChangeArrowheads="1"/>
          </p:cNvSpPr>
          <p:nvPr/>
        </p:nvSpPr>
        <p:spPr bwMode="auto">
          <a:xfrm>
            <a:off x="371475" y="387350"/>
            <a:ext cx="323850" cy="323850"/>
          </a:xfrm>
          <a:prstGeom prst="rect">
            <a:avLst/>
          </a:prstGeom>
          <a:solidFill>
            <a:schemeClr val="accent1"/>
          </a:solidFill>
          <a:ln w="9525" cap="flat" cmpd="sng">
            <a:noFill/>
            <a:bevel/>
          </a:ln>
          <a:effectLst/>
        </p:spPr>
        <p:txBody>
          <a:bodyPr anchor="ctr"/>
          <a:lstStyle/>
          <a:p>
            <a:endParaRPr lang="zh-CN" altLang="zh-CN">
              <a:solidFill>
                <a:srgbClr val="AFEDA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3" name="矩形 7"/>
          <p:cNvSpPr>
            <a:spLocks noChangeArrowheads="1"/>
          </p:cNvSpPr>
          <p:nvPr/>
        </p:nvSpPr>
        <p:spPr bwMode="auto">
          <a:xfrm>
            <a:off x="119063" y="134938"/>
            <a:ext cx="252412" cy="252412"/>
          </a:xfrm>
          <a:prstGeom prst="rect">
            <a:avLst/>
          </a:prstGeom>
          <a:solidFill>
            <a:srgbClr val="003E7A"/>
          </a:solidFill>
          <a:ln w="9525" cap="flat" cmpd="sng">
            <a:noFill/>
            <a:bevel/>
          </a:ln>
          <a:effectLst/>
        </p:spPr>
        <p:txBody>
          <a:bodyPr anchor="ctr"/>
          <a:lstStyle/>
          <a:p>
            <a:endParaRPr lang="zh-CN" altLang="zh-CN">
              <a:solidFill>
                <a:srgbClr val="AFEDA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4" name="文本框 10"/>
          <p:cNvSpPr>
            <a:spLocks noChangeArrowheads="1"/>
          </p:cNvSpPr>
          <p:nvPr/>
        </p:nvSpPr>
        <p:spPr bwMode="auto">
          <a:xfrm>
            <a:off x="695325" y="287338"/>
            <a:ext cx="4007304" cy="523220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申请奖励的说明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</a:t>
            </a:r>
          </a:p>
        </p:txBody>
      </p:sp>
      <p:pic>
        <p:nvPicPr>
          <p:cNvPr id="15365" name="图片 12" descr="海沧xiamen-haicai-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6975" y="177800"/>
            <a:ext cx="601663" cy="601663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</p:pic>
      <p:sp>
        <p:nvSpPr>
          <p:cNvPr id="15366" name="文本框 14"/>
          <p:cNvSpPr>
            <a:spLocks noChangeArrowheads="1"/>
          </p:cNvSpPr>
          <p:nvPr/>
        </p:nvSpPr>
        <p:spPr bwMode="auto">
          <a:xfrm>
            <a:off x="10775950" y="285750"/>
            <a:ext cx="1390650" cy="385763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厦门海沧</a:t>
            </a:r>
            <a:endParaRPr lang="zh-CN" alt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11713" y="1057275"/>
            <a:ext cx="4419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endParaRPr lang="zh-CN" altLang="zh-CN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06399" y="1035795"/>
            <a:ext cx="11225619" cy="2657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SzPct val="100000"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、参会人员住宿的酒店必须是持有特种行业许可证的海沧酒店。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0"/>
              </a:lnSpc>
              <a:buSzPct val="100000"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、住宿酒店间/夜数是指在举办会议期间每天入住酒店房间数的累加。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0"/>
              </a:lnSpc>
              <a:buSzPct val="100000"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、所有的申报材料须加盖申报单位的公章（包括复印件材料），住宿酒店所提供的相关材料需加盖酒店公章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000"/>
              </a:lnSpc>
              <a:buSzPct val="100000"/>
            </a:pP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、海沧会展奖励申报联系人：小许，电话：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0592-6580062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116963" y="3732028"/>
            <a:ext cx="11738274" cy="2924192"/>
            <a:chOff x="0" y="0"/>
            <a:chExt cx="18239" cy="4189"/>
          </a:xfrm>
        </p:grpSpPr>
        <p:graphicFrame>
          <p:nvGraphicFramePr>
            <p:cNvPr id="15375" name="Object 15"/>
            <p:cNvGraphicFramePr>
              <a:graphicFrameLocks/>
            </p:cNvGraphicFramePr>
            <p:nvPr/>
          </p:nvGraphicFramePr>
          <p:xfrm>
            <a:off x="12919" y="44"/>
            <a:ext cx="2188" cy="3444"/>
          </p:xfrm>
          <a:graphic>
            <a:graphicData uri="http://schemas.openxmlformats.org/presentationml/2006/ole">
              <p:oleObj spid="_x0000_s1025" name="图片" r:id="rId4" imgW="4171950" imgH="5943600" progId="StaticMetafile">
                <p:embed/>
              </p:oleObj>
            </a:graphicData>
          </a:graphic>
        </p:graphicFrame>
        <p:graphicFrame>
          <p:nvGraphicFramePr>
            <p:cNvPr id="15370" name="Object 10"/>
            <p:cNvGraphicFramePr>
              <a:graphicFrameLocks/>
            </p:cNvGraphicFramePr>
            <p:nvPr/>
          </p:nvGraphicFramePr>
          <p:xfrm>
            <a:off x="15088" y="22"/>
            <a:ext cx="2121" cy="3446"/>
          </p:xfrm>
          <a:graphic>
            <a:graphicData uri="http://schemas.openxmlformats.org/presentationml/2006/ole">
              <p:oleObj spid="_x0000_s1026" r:id="rId5" imgW="4181475" imgH="5648325" progId="StaticMetafile">
                <p:embed/>
              </p:oleObj>
            </a:graphicData>
          </a:graphic>
        </p:graphicFrame>
        <p:graphicFrame>
          <p:nvGraphicFramePr>
            <p:cNvPr id="15371" name="Object 11"/>
            <p:cNvGraphicFramePr>
              <a:graphicFrameLocks/>
            </p:cNvGraphicFramePr>
            <p:nvPr/>
          </p:nvGraphicFramePr>
          <p:xfrm>
            <a:off x="3401" y="19"/>
            <a:ext cx="2562" cy="3388"/>
          </p:xfrm>
          <a:graphic>
            <a:graphicData uri="http://schemas.openxmlformats.org/presentationml/2006/ole">
              <p:oleObj spid="_x0000_s1027" r:id="rId6" imgW="4000500" imgH="5705475" progId="StaticMetafile">
                <p:embed/>
              </p:oleObj>
            </a:graphicData>
          </a:graphic>
        </p:graphicFrame>
        <p:graphicFrame>
          <p:nvGraphicFramePr>
            <p:cNvPr id="15372" name="Object 12"/>
            <p:cNvGraphicFramePr>
              <a:graphicFrameLocks/>
            </p:cNvGraphicFramePr>
            <p:nvPr/>
          </p:nvGraphicFramePr>
          <p:xfrm>
            <a:off x="5905" y="8"/>
            <a:ext cx="2442" cy="3431"/>
          </p:xfrm>
          <a:graphic>
            <a:graphicData uri="http://schemas.openxmlformats.org/presentationml/2006/ole">
              <p:oleObj spid="_x0000_s1028" r:id="rId7" imgW="4210050" imgH="5915025" progId="StaticMetafile">
                <p:embed/>
              </p:oleObj>
            </a:graphicData>
          </a:graphic>
        </p:graphicFrame>
        <p:graphicFrame>
          <p:nvGraphicFramePr>
            <p:cNvPr id="15373" name="Object 13"/>
            <p:cNvGraphicFramePr>
              <a:graphicFrameLocks/>
            </p:cNvGraphicFramePr>
            <p:nvPr/>
          </p:nvGraphicFramePr>
          <p:xfrm>
            <a:off x="8322" y="0"/>
            <a:ext cx="2406" cy="3468"/>
          </p:xfrm>
          <a:graphic>
            <a:graphicData uri="http://schemas.openxmlformats.org/presentationml/2006/ole">
              <p:oleObj spid="_x0000_s1029" r:id="rId8" imgW="4200525" imgH="5981700" progId="StaticMetafile">
                <p:embed/>
              </p:oleObj>
            </a:graphicData>
          </a:graphic>
        </p:graphicFrame>
        <p:graphicFrame>
          <p:nvGraphicFramePr>
            <p:cNvPr id="15374" name="Object 14"/>
            <p:cNvGraphicFramePr>
              <a:graphicFrameLocks/>
            </p:cNvGraphicFramePr>
            <p:nvPr/>
          </p:nvGraphicFramePr>
          <p:xfrm>
            <a:off x="10709" y="43"/>
            <a:ext cx="2210" cy="3437"/>
          </p:xfrm>
          <a:graphic>
            <a:graphicData uri="http://schemas.openxmlformats.org/presentationml/2006/ole">
              <p:oleObj spid="_x0000_s1030" r:id="rId9" imgW="4229100" imgH="5991225" progId="StaticMetafile">
                <p:embed/>
              </p:oleObj>
            </a:graphicData>
          </a:graphic>
        </p:graphicFrame>
        <p:sp>
          <p:nvSpPr>
            <p:cNvPr id="15376" name="矩形 8"/>
            <p:cNvSpPr>
              <a:spLocks noChangeArrowheads="1"/>
            </p:cNvSpPr>
            <p:nvPr/>
          </p:nvSpPr>
          <p:spPr bwMode="auto">
            <a:xfrm>
              <a:off x="17363" y="3336"/>
              <a:ext cx="876" cy="853"/>
            </a:xfrm>
            <a:prstGeom prst="rect">
              <a:avLst/>
            </a:prstGeom>
            <a:solidFill>
              <a:schemeClr val="accent1"/>
            </a:solidFill>
            <a:ln w="9525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en-US" altLang="zh-CN">
                <a:solidFill>
                  <a:srgbClr val="AFEDA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0" y="531"/>
              <a:ext cx="951" cy="24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/>
                <a:t>参考范本：</a:t>
              </a:r>
            </a:p>
          </p:txBody>
        </p:sp>
        <p:graphicFrame>
          <p:nvGraphicFramePr>
            <p:cNvPr id="15378" name="Object 18"/>
            <p:cNvGraphicFramePr>
              <a:graphicFrameLocks/>
            </p:cNvGraphicFramePr>
            <p:nvPr/>
          </p:nvGraphicFramePr>
          <p:xfrm>
            <a:off x="1241" y="59"/>
            <a:ext cx="2141" cy="3353"/>
          </p:xfrm>
          <a:graphic>
            <a:graphicData uri="http://schemas.openxmlformats.org/presentationml/2006/ole">
              <p:oleObj spid="_x0000_s1032" r:id="rId10" imgW="3771900" imgH="5905500" progId="StaticMetafile">
                <p:embed/>
              </p:oleObj>
            </a:graphicData>
          </a:graphic>
        </p:graphicFrame>
      </p:grpSp>
      <p:sp>
        <p:nvSpPr>
          <p:cNvPr id="3" name="文本框 2"/>
          <p:cNvSpPr txBox="1"/>
          <p:nvPr/>
        </p:nvSpPr>
        <p:spPr>
          <a:xfrm>
            <a:off x="11141373" y="6243048"/>
            <a:ext cx="832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177143" y="1259175"/>
            <a:ext cx="783771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PART</a:t>
            </a:r>
          </a:p>
          <a:p>
            <a:r>
              <a:rPr lang="en-US" altLang="zh-CN" dirty="0" smtClean="0"/>
              <a:t>FOURE</a:t>
            </a:r>
            <a:endParaRPr lang="en-US" altLang="zh-CN" dirty="0"/>
          </a:p>
        </p:txBody>
      </p:sp>
      <p:sp>
        <p:nvSpPr>
          <p:cNvPr id="50" name="矩形 49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3570515" y="2042613"/>
            <a:ext cx="4978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海沧展馆设施介绍</a:t>
            </a:r>
            <a:endParaRPr lang="zh-CN" altLang="en-US" sz="80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1080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</a:rPr>
              <a:t>1.</a:t>
            </a:r>
            <a:r>
              <a:rPr lang="zh-CN" altLang="en-US" sz="2800" b="1" dirty="0" smtClean="0">
                <a:latin typeface="微软雅黑" panose="020B0503020204020204" pitchFamily="34" charset="-122"/>
              </a:rPr>
              <a:t>厦门沧江会展中心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097486" y="1218023"/>
            <a:ext cx="50945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      沧江会展中心坐落于海沧青礁慈济祖宫景区旁，规划用地面积为</a:t>
            </a:r>
            <a:r>
              <a:rPr lang="en-US" sz="2000" dirty="0" smtClean="0"/>
              <a:t>62165</a:t>
            </a:r>
            <a:r>
              <a:rPr lang="zh-CN" altLang="en-US" sz="2000" dirty="0" smtClean="0"/>
              <a:t>平方米，目前已委托建发会展集团经营。</a:t>
            </a:r>
            <a:endParaRPr lang="en-US" altLang="zh-CN" sz="2000" dirty="0" smtClean="0"/>
          </a:p>
          <a:p>
            <a:r>
              <a:rPr lang="en-US" altLang="zh-CN" sz="2000" dirty="0" smtClean="0"/>
              <a:t>      </a:t>
            </a:r>
            <a:r>
              <a:rPr lang="zh-CN" altLang="en-US" sz="2000" dirty="0" smtClean="0"/>
              <a:t>沧江会展中心是以多功能综合馆</a:t>
            </a:r>
            <a:r>
              <a:rPr lang="en-US" sz="2000" dirty="0" smtClean="0"/>
              <a:t>A</a:t>
            </a:r>
            <a:r>
              <a:rPr lang="zh-CN" altLang="en-US" sz="2000" dirty="0" smtClean="0"/>
              <a:t>（待建）为中心，顺时针方向围绕</a:t>
            </a:r>
            <a:r>
              <a:rPr lang="en-US" sz="2000" dirty="0" smtClean="0"/>
              <a:t>B</a:t>
            </a:r>
            <a:r>
              <a:rPr lang="zh-CN" altLang="en-US" sz="2000" dirty="0" smtClean="0"/>
              <a:t>、</a:t>
            </a:r>
            <a:r>
              <a:rPr lang="en-US" sz="2000" dirty="0" smtClean="0"/>
              <a:t>C</a:t>
            </a:r>
            <a:r>
              <a:rPr lang="zh-CN" altLang="en-US" sz="2000" dirty="0" smtClean="0"/>
              <a:t>、</a:t>
            </a:r>
            <a:r>
              <a:rPr lang="en-US" sz="2000" dirty="0" smtClean="0"/>
              <a:t>D</a:t>
            </a:r>
            <a:r>
              <a:rPr lang="zh-CN" altLang="en-US" sz="2000" dirty="0" smtClean="0"/>
              <a:t>、</a:t>
            </a:r>
            <a:r>
              <a:rPr lang="en-US" sz="2000" dirty="0" smtClean="0"/>
              <a:t>E</a:t>
            </a:r>
            <a:r>
              <a:rPr lang="zh-CN" altLang="en-US" sz="2000" dirty="0" smtClean="0"/>
              <a:t>、</a:t>
            </a:r>
            <a:r>
              <a:rPr lang="en-US" sz="2000" dirty="0" smtClean="0"/>
              <a:t>F</a:t>
            </a:r>
            <a:r>
              <a:rPr lang="zh-CN" altLang="en-US" sz="2000" dirty="0" smtClean="0"/>
              <a:t>展馆（已建）的建筑群。其中，</a:t>
            </a:r>
            <a:r>
              <a:rPr lang="en-US" sz="2000" dirty="0" smtClean="0"/>
              <a:t>E</a:t>
            </a:r>
            <a:r>
              <a:rPr lang="zh-CN" altLang="en-US" sz="2000" dirty="0" smtClean="0"/>
              <a:t>馆作为海峡两岸中医药文化展示馆，</a:t>
            </a:r>
            <a:r>
              <a:rPr lang="en-US" sz="2000" dirty="0" smtClean="0"/>
              <a:t>B</a:t>
            </a:r>
            <a:r>
              <a:rPr lang="zh-CN" altLang="en-US" sz="2000" dirty="0" smtClean="0"/>
              <a:t>、</a:t>
            </a:r>
            <a:r>
              <a:rPr lang="en-US" sz="2000" dirty="0" smtClean="0"/>
              <a:t>C</a:t>
            </a:r>
            <a:r>
              <a:rPr lang="zh-CN" altLang="en-US" sz="2000" dirty="0" smtClean="0"/>
              <a:t>、</a:t>
            </a:r>
            <a:r>
              <a:rPr lang="en-US" sz="2000" dirty="0" smtClean="0"/>
              <a:t>D</a:t>
            </a:r>
            <a:r>
              <a:rPr lang="zh-CN" altLang="en-US" sz="2000" dirty="0" smtClean="0"/>
              <a:t>、</a:t>
            </a:r>
            <a:r>
              <a:rPr lang="en-US" sz="2000" dirty="0" smtClean="0"/>
              <a:t>F</a:t>
            </a:r>
            <a:r>
              <a:rPr lang="zh-CN" altLang="en-US" sz="2000" dirty="0" smtClean="0"/>
              <a:t>馆打造为功能齐全的专业型、精致型的会展中心。沧江会展中心“高水平规划、高标准推进、高质量建设”，兼容会议展览、商业展销、中医药展馆等多种功能，力争打造为厦门第二会展中心。</a:t>
            </a:r>
            <a:endParaRPr lang="en-US" altLang="zh-CN" sz="2000" dirty="0" smtClean="0"/>
          </a:p>
          <a:p>
            <a:r>
              <a:rPr lang="zh-CN" altLang="en-US" sz="2000" dirty="0" smtClean="0"/>
              <a:t>      规划室内展馆面积</a:t>
            </a:r>
            <a:r>
              <a:rPr lang="en-US" sz="2000" dirty="0" smtClean="0"/>
              <a:t>17750m</a:t>
            </a:r>
            <a:r>
              <a:rPr lang="en-US" sz="2000" baseline="30000" dirty="0" smtClean="0"/>
              <a:t>2</a:t>
            </a:r>
            <a:r>
              <a:rPr lang="zh-CN" altLang="en-US" sz="2000" dirty="0" smtClean="0"/>
              <a:t>，户外展规划区面积约</a:t>
            </a:r>
            <a:r>
              <a:rPr lang="en-US" sz="2000" dirty="0" smtClean="0"/>
              <a:t>3650m</a:t>
            </a:r>
            <a:r>
              <a:rPr lang="en-US" sz="2000" baseline="30000" dirty="0" smtClean="0"/>
              <a:t>2</a:t>
            </a:r>
            <a:r>
              <a:rPr lang="zh-CN" altLang="en-US" sz="2000" dirty="0" smtClean="0"/>
              <a:t>。其中，</a:t>
            </a:r>
            <a:r>
              <a:rPr lang="en-US" sz="2000" dirty="0" smtClean="0"/>
              <a:t>F</a:t>
            </a:r>
            <a:r>
              <a:rPr lang="zh-CN" altLang="en-US" sz="2000" dirty="0" smtClean="0"/>
              <a:t>馆为精品展馆，建筑面积</a:t>
            </a:r>
            <a:r>
              <a:rPr lang="en-US" sz="2000" dirty="0" smtClean="0"/>
              <a:t>4800m</a:t>
            </a:r>
            <a:r>
              <a:rPr lang="en-US" sz="2000" baseline="30000" dirty="0" smtClean="0"/>
              <a:t>2</a:t>
            </a:r>
            <a:r>
              <a:rPr lang="zh-CN" altLang="en-US" sz="2000" dirty="0" smtClean="0"/>
              <a:t>。目前正按照展馆功能推进装修设计， 预计今年内完工投用。  </a:t>
            </a:r>
            <a:endParaRPr lang="en-US" altLang="zh-CN" sz="2000" dirty="0" smtClean="0"/>
          </a:p>
          <a:p>
            <a:r>
              <a:rPr lang="zh-CN" altLang="en-US" sz="2000" dirty="0" smtClean="0"/>
              <a:t>      </a:t>
            </a:r>
            <a:endParaRPr lang="zh-CN" altLang="en-US" sz="2000" dirty="0"/>
          </a:p>
        </p:txBody>
      </p:sp>
      <p:pic>
        <p:nvPicPr>
          <p:cNvPr id="6" name="图片 5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  <p:pic>
        <p:nvPicPr>
          <p:cNvPr id="20482" name="Picture 2" descr="C:\Users\dell1\Desktop\沧江会展中心鸟瞰图（剪切）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856343"/>
            <a:ext cx="7053943" cy="576217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1080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</a:rPr>
              <a:t>2.</a:t>
            </a:r>
            <a:r>
              <a:rPr lang="zh-CN" altLang="en-US" sz="2800" b="1" dirty="0" smtClean="0">
                <a:latin typeface="微软雅黑" panose="020B0503020204020204" pitchFamily="34" charset="-122"/>
              </a:rPr>
              <a:t>海沧体育中心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199087" y="1045025"/>
            <a:ext cx="49203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      海沧体育中心位于兴港路东侧、内湖月湾区西侧，依湖而建。总占地面</a:t>
            </a:r>
            <a:r>
              <a:rPr lang="en-US" sz="2000" dirty="0" smtClean="0"/>
              <a:t>10.28</a:t>
            </a:r>
            <a:r>
              <a:rPr lang="zh-CN" altLang="en-US" sz="2000" dirty="0" smtClean="0"/>
              <a:t>万平方米，总建筑面积</a:t>
            </a:r>
            <a:r>
              <a:rPr lang="en-US" sz="2000" dirty="0" smtClean="0"/>
              <a:t>8.08</a:t>
            </a:r>
            <a:r>
              <a:rPr lang="zh-CN" altLang="en-US" sz="2000" dirty="0" smtClean="0"/>
              <a:t>万平方米，由综合体育馆、门球馆、主体育场和游泳跳水馆组成。综合体育馆、门球馆建筑面积约</a:t>
            </a:r>
            <a:r>
              <a:rPr lang="en-US" sz="2000" dirty="0" smtClean="0"/>
              <a:t>20000</a:t>
            </a:r>
            <a:r>
              <a:rPr lang="zh-CN" altLang="en-US" sz="2000" dirty="0" smtClean="0"/>
              <a:t>平方米，内设座位</a:t>
            </a:r>
            <a:r>
              <a:rPr lang="en-US" sz="2000" dirty="0" smtClean="0"/>
              <a:t>3</a:t>
            </a:r>
            <a:r>
              <a:rPr lang="zh-CN" altLang="en-US" sz="2000" dirty="0" smtClean="0"/>
              <a:t>千余席。主体育场总建筑面积约</a:t>
            </a:r>
            <a:r>
              <a:rPr lang="en-US" sz="2000" dirty="0" smtClean="0"/>
              <a:t>25000</a:t>
            </a:r>
            <a:r>
              <a:rPr lang="zh-CN" altLang="en-US" sz="2000" dirty="0" smtClean="0"/>
              <a:t>平方米，看台座位</a:t>
            </a:r>
            <a:r>
              <a:rPr lang="en-US" sz="2000" dirty="0" smtClean="0"/>
              <a:t>15792</a:t>
            </a:r>
            <a:r>
              <a:rPr lang="zh-CN" altLang="en-US" sz="2000" dirty="0" smtClean="0"/>
              <a:t>席。游泳跳水馆总建筑面积约</a:t>
            </a:r>
            <a:r>
              <a:rPr lang="en-US" sz="2000" dirty="0" smtClean="0"/>
              <a:t>35000</a:t>
            </a:r>
            <a:r>
              <a:rPr lang="zh-CN" altLang="en-US" sz="2000" dirty="0" smtClean="0"/>
              <a:t>平方米，设</a:t>
            </a:r>
            <a:r>
              <a:rPr lang="en-US" sz="2000" dirty="0" smtClean="0"/>
              <a:t>1100</a:t>
            </a:r>
            <a:r>
              <a:rPr lang="zh-CN" altLang="en-US" sz="2000" dirty="0" smtClean="0"/>
              <a:t>个观众座席。海沧体育中心自开放以来，已举办了多项国家级体育赛事、文化节庆和展览活动。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      </a:t>
            </a:r>
            <a:r>
              <a:rPr lang="zh-CN" altLang="en-US" sz="2000" dirty="0" smtClean="0"/>
              <a:t>可用于举办户外展会的面积共</a:t>
            </a:r>
            <a:r>
              <a:rPr lang="en-US" altLang="zh-CN" sz="2000" dirty="0" smtClean="0"/>
              <a:t>11500</a:t>
            </a:r>
            <a:r>
              <a:rPr lang="zh-CN" altLang="en-US" sz="2000" dirty="0" smtClean="0"/>
              <a:t>平方米，其中包括：主体育场内场</a:t>
            </a:r>
            <a:r>
              <a:rPr lang="en-US" altLang="zh-CN" sz="2000" dirty="0" smtClean="0"/>
              <a:t>10000</a:t>
            </a:r>
            <a:r>
              <a:rPr lang="zh-CN" altLang="en-US" sz="2000" dirty="0" smtClean="0"/>
              <a:t>平方米、中央广场</a:t>
            </a:r>
            <a:r>
              <a:rPr lang="en-US" altLang="zh-CN" sz="2000" dirty="0" smtClean="0"/>
              <a:t>1500</a:t>
            </a:r>
            <a:r>
              <a:rPr lang="zh-CN" altLang="en-US" sz="2000" dirty="0" smtClean="0"/>
              <a:t>平方米。可用于举办室内展会的面积共</a:t>
            </a:r>
            <a:r>
              <a:rPr lang="en-US" altLang="zh-CN" sz="2000" dirty="0" smtClean="0"/>
              <a:t>2385</a:t>
            </a:r>
            <a:r>
              <a:rPr lang="zh-CN" altLang="en-US" sz="2000" dirty="0" smtClean="0"/>
              <a:t>平方米：其中，综合馆</a:t>
            </a:r>
            <a:r>
              <a:rPr lang="en-US" altLang="zh-CN" sz="2000" dirty="0" smtClean="0"/>
              <a:t>1488</a:t>
            </a:r>
            <a:r>
              <a:rPr lang="zh-CN" altLang="en-US" sz="2000" dirty="0" smtClean="0"/>
              <a:t>平方米、门球馆</a:t>
            </a:r>
            <a:r>
              <a:rPr lang="en-US" altLang="zh-CN" sz="2000" dirty="0" smtClean="0"/>
              <a:t>897</a:t>
            </a:r>
            <a:r>
              <a:rPr lang="zh-CN" altLang="en-US" sz="2000" dirty="0" smtClean="0"/>
              <a:t>平方米。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        </a:t>
            </a:r>
            <a:endParaRPr lang="zh-CN" altLang="en-US" sz="2000" dirty="0"/>
          </a:p>
        </p:txBody>
      </p:sp>
      <p:pic>
        <p:nvPicPr>
          <p:cNvPr id="6" name="图片 5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  <p:pic>
        <p:nvPicPr>
          <p:cNvPr id="20482" name="Picture 2" descr="C:\Users\dell1\Pictures\{15A97946-321E-4466-8B1F-80549296C43C}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2799"/>
            <a:ext cx="7010400" cy="57766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1080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</a:rPr>
              <a:t>3.</a:t>
            </a:r>
            <a:r>
              <a:rPr lang="zh-CN" altLang="en-US" sz="2800" b="1" dirty="0" smtClean="0">
                <a:latin typeface="微软雅黑" panose="020B0503020204020204" pitchFamily="34" charset="-122"/>
              </a:rPr>
              <a:t>海沧创新展示中心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645513" y="912538"/>
            <a:ext cx="56315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700"/>
              </a:lnSpc>
            </a:pPr>
            <a:r>
              <a:rPr lang="zh-CN" altLang="en-US" sz="2000" dirty="0" smtClean="0">
                <a:sym typeface="Arial" panose="020B0604020202020204" pitchFamily="34" charset="0"/>
              </a:rPr>
              <a:t>      海沧创新展示中心坐落于海沧自贸区内，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285750" indent="-285750">
              <a:lnSpc>
                <a:spcPts val="2700"/>
              </a:lnSpc>
            </a:pPr>
            <a:r>
              <a:rPr lang="zh-CN" altLang="en-US" sz="2000" dirty="0" smtClean="0">
                <a:sym typeface="Arial" panose="020B0604020202020204" pitchFamily="34" charset="0"/>
              </a:rPr>
              <a:t>为两层楼结构，总面积7924.66㎡，是集会议、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285750" indent="-285750">
              <a:lnSpc>
                <a:spcPts val="2700"/>
              </a:lnSpc>
            </a:pPr>
            <a:r>
              <a:rPr lang="zh-CN" altLang="en-US" sz="2000" dirty="0" smtClean="0">
                <a:sym typeface="Arial" panose="020B0604020202020204" pitchFamily="34" charset="0"/>
              </a:rPr>
              <a:t>展览、展示为一体的多功能综合服务中心。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285750" indent="-285750">
              <a:lnSpc>
                <a:spcPts val="2700"/>
              </a:lnSpc>
            </a:pPr>
            <a:r>
              <a:rPr lang="en-US" altLang="zh-CN" sz="2000" dirty="0" smtClean="0">
                <a:sym typeface="Arial" panose="020B0604020202020204" pitchFamily="34" charset="0"/>
              </a:rPr>
              <a:t>      </a:t>
            </a:r>
            <a:r>
              <a:rPr lang="zh-CN" altLang="en-US" sz="2000" dirty="0" smtClean="0">
                <a:sym typeface="Arial" panose="020B0604020202020204" pitchFamily="34" charset="0"/>
              </a:rPr>
              <a:t>一层多功能区，有</a:t>
            </a:r>
            <a:r>
              <a:rPr lang="en-US" altLang="zh-CN" sz="2000" dirty="0" smtClean="0">
                <a:sym typeface="Arial" panose="020B0604020202020204" pitchFamily="34" charset="0"/>
              </a:rPr>
              <a:t>A</a:t>
            </a:r>
            <a:r>
              <a:rPr lang="zh-CN" altLang="en-US" sz="2000" dirty="0" smtClean="0">
                <a:sym typeface="Arial" panose="020B0604020202020204" pitchFamily="34" charset="0"/>
              </a:rPr>
              <a:t>、</a:t>
            </a:r>
            <a:r>
              <a:rPr lang="en-US" altLang="zh-CN" sz="2000" dirty="0" smtClean="0">
                <a:sym typeface="Arial" panose="020B0604020202020204" pitchFamily="34" charset="0"/>
              </a:rPr>
              <a:t>B</a:t>
            </a:r>
            <a:r>
              <a:rPr lang="zh-CN" altLang="en-US" sz="2000" dirty="0" smtClean="0">
                <a:sym typeface="Arial" panose="020B0604020202020204" pitchFamily="34" charset="0"/>
              </a:rPr>
              <a:t>、</a:t>
            </a:r>
            <a:r>
              <a:rPr lang="en-US" altLang="zh-CN" sz="2000" dirty="0" smtClean="0">
                <a:sym typeface="Arial" panose="020B0604020202020204" pitchFamily="34" charset="0"/>
              </a:rPr>
              <a:t>C</a:t>
            </a:r>
            <a:r>
              <a:rPr lang="zh-CN" altLang="en-US" sz="2000" dirty="0" smtClean="0">
                <a:sym typeface="Arial" panose="020B0604020202020204" pitchFamily="34" charset="0"/>
              </a:rPr>
              <a:t>、</a:t>
            </a:r>
            <a:r>
              <a:rPr lang="en-US" altLang="zh-CN" sz="2000" dirty="0" smtClean="0">
                <a:sym typeface="Arial" panose="020B0604020202020204" pitchFamily="34" charset="0"/>
              </a:rPr>
              <a:t>D</a:t>
            </a:r>
            <a:r>
              <a:rPr lang="zh-CN" altLang="en-US" sz="2000" dirty="0" smtClean="0">
                <a:sym typeface="Arial" panose="020B0604020202020204" pitchFamily="34" charset="0"/>
              </a:rPr>
              <a:t>四个大展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285750" indent="-285750">
              <a:lnSpc>
                <a:spcPts val="2700"/>
              </a:lnSpc>
            </a:pPr>
            <a:r>
              <a:rPr lang="zh-CN" altLang="en-US" sz="2000" dirty="0" smtClean="0">
                <a:sym typeface="Arial" panose="020B0604020202020204" pitchFamily="34" charset="0"/>
              </a:rPr>
              <a:t>厅，最高</a:t>
            </a:r>
            <a:r>
              <a:rPr lang="en-US" altLang="zh-CN" sz="2000" dirty="0" smtClean="0">
                <a:sym typeface="Arial" panose="020B0604020202020204" pitchFamily="34" charset="0"/>
              </a:rPr>
              <a:t>12</a:t>
            </a:r>
            <a:r>
              <a:rPr lang="zh-CN" altLang="en-US" sz="2000" dirty="0" smtClean="0">
                <a:sym typeface="Arial" panose="020B0604020202020204" pitchFamily="34" charset="0"/>
              </a:rPr>
              <a:t>米，可根据不同活动需求灵活合区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285750" indent="-285750">
              <a:lnSpc>
                <a:spcPts val="2700"/>
              </a:lnSpc>
            </a:pPr>
            <a:r>
              <a:rPr lang="zh-CN" altLang="en-US" sz="2000" dirty="0" smtClean="0">
                <a:sym typeface="Arial" panose="020B0604020202020204" pitchFamily="34" charset="0"/>
              </a:rPr>
              <a:t>或分区，最多可容纳</a:t>
            </a:r>
            <a:r>
              <a:rPr lang="en-US" altLang="zh-CN" sz="2000" dirty="0" smtClean="0">
                <a:sym typeface="Arial" panose="020B0604020202020204" pitchFamily="34" charset="0"/>
              </a:rPr>
              <a:t>2000</a:t>
            </a:r>
            <a:r>
              <a:rPr lang="zh-CN" altLang="en-US" sz="2000" dirty="0" smtClean="0">
                <a:sym typeface="Arial" panose="020B0604020202020204" pitchFamily="34" charset="0"/>
              </a:rPr>
              <a:t>人。可满足各类新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285750" indent="-285750">
              <a:lnSpc>
                <a:spcPts val="2700"/>
              </a:lnSpc>
            </a:pPr>
            <a:r>
              <a:rPr lang="zh-CN" altLang="en-US" sz="2000" dirty="0" smtClean="0">
                <a:sym typeface="Arial" panose="020B0604020202020204" pitchFamily="34" charset="0"/>
              </a:rPr>
              <a:t>闻发布会、开幕式、大型论坛、会议、演艺活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285750" indent="-285750">
              <a:lnSpc>
                <a:spcPts val="2700"/>
              </a:lnSpc>
            </a:pPr>
            <a:r>
              <a:rPr lang="zh-CN" altLang="en-US" sz="2000" dirty="0" smtClean="0">
                <a:sym typeface="Arial" panose="020B0604020202020204" pitchFamily="34" charset="0"/>
              </a:rPr>
              <a:t>动等的活动场所需求，兼有贵宾接待室及小型、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285750" indent="-285750">
              <a:lnSpc>
                <a:spcPts val="2700"/>
              </a:lnSpc>
            </a:pPr>
            <a:r>
              <a:rPr lang="zh-CN" altLang="en-US" sz="2000" dirty="0" smtClean="0">
                <a:sym typeface="Arial" panose="020B0604020202020204" pitchFamily="34" charset="0"/>
              </a:rPr>
              <a:t>会议厅等功能。二楼夹层分为两个区域，可满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285750" indent="-285750">
              <a:lnSpc>
                <a:spcPts val="2700"/>
              </a:lnSpc>
            </a:pPr>
            <a:r>
              <a:rPr lang="zh-CN" altLang="en-US" sz="2000" dirty="0" smtClean="0">
                <a:sym typeface="Arial" panose="020B0604020202020204" pitchFamily="34" charset="0"/>
              </a:rPr>
              <a:t>足贵宾接待、小型展览、会议、培训等功能。  </a:t>
            </a:r>
            <a:endParaRPr lang="en-US" altLang="zh-CN" sz="2000" dirty="0" smtClean="0">
              <a:sym typeface="Arial" panose="020B0604020202020204" pitchFamily="34" charset="0"/>
            </a:endParaRPr>
          </a:p>
          <a:p>
            <a:pPr marL="285750" indent="-285750">
              <a:lnSpc>
                <a:spcPts val="2700"/>
              </a:lnSpc>
            </a:pPr>
            <a:r>
              <a:rPr lang="en-US" altLang="zh-CN" sz="2000" dirty="0" smtClean="0">
                <a:sym typeface="Arial" panose="020B0604020202020204" pitchFamily="34" charset="0"/>
              </a:rPr>
              <a:t>      </a:t>
            </a:r>
            <a:r>
              <a:rPr lang="zh-CN" altLang="en-US" sz="2000" dirty="0" smtClean="0">
                <a:sym typeface="Arial" panose="020B0604020202020204" pitchFamily="34" charset="0"/>
              </a:rPr>
              <a:t>曾举办过</a:t>
            </a:r>
            <a:r>
              <a:rPr lang="en-US" altLang="zh-CN" sz="2000" dirty="0" smtClean="0">
                <a:sym typeface="Arial" panose="020B0604020202020204" pitchFamily="34" charset="0"/>
              </a:rPr>
              <a:t>2016</a:t>
            </a:r>
            <a:r>
              <a:rPr lang="zh-CN" altLang="en-US" sz="2000" dirty="0" smtClean="0">
                <a:sym typeface="Arial" panose="020B0604020202020204" pitchFamily="34" charset="0"/>
              </a:rPr>
              <a:t>国际海洋周等</a:t>
            </a:r>
            <a:r>
              <a:rPr lang="zh-CN" altLang="en-US" sz="2000" dirty="0" smtClean="0">
                <a:sym typeface="Arial" panose="020B0604020202020204" pitchFamily="34" charset="0"/>
              </a:rPr>
              <a:t>大型会议活动</a:t>
            </a:r>
            <a:r>
              <a:rPr lang="zh-CN" altLang="en-US" sz="2000" dirty="0" smtClean="0">
                <a:sym typeface="Arial" panose="020B0604020202020204" pitchFamily="34" charset="0"/>
              </a:rPr>
              <a:t>。</a:t>
            </a:r>
          </a:p>
          <a:p>
            <a:pPr>
              <a:lnSpc>
                <a:spcPts val="2700"/>
              </a:lnSpc>
            </a:pPr>
            <a:endParaRPr lang="zh-CN" altLang="en-US" sz="2000" dirty="0"/>
          </a:p>
        </p:txBody>
      </p:sp>
      <p:pic>
        <p:nvPicPr>
          <p:cNvPr id="6" name="图片 5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72457"/>
            <a:ext cx="6487885" cy="3831772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8685" y="4891316"/>
          <a:ext cx="10914743" cy="1785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249"/>
                <a:gridCol w="1559249"/>
                <a:gridCol w="1559249"/>
                <a:gridCol w="1559249"/>
                <a:gridCol w="1559249"/>
                <a:gridCol w="1559249"/>
                <a:gridCol w="1559249"/>
              </a:tblGrid>
              <a:tr h="5950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1" dirty="0" smtClean="0"/>
                        <a:t>区域</a:t>
                      </a:r>
                      <a:endParaRPr lang="zh-CN" altLang="en-US" sz="2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300" b="1" dirty="0" smtClean="0"/>
                        <a:t>1</a:t>
                      </a:r>
                      <a:r>
                        <a:rPr lang="zh-CN" altLang="en-US" sz="2300" b="1" dirty="0" smtClean="0"/>
                        <a:t>楼</a:t>
                      </a:r>
                      <a:r>
                        <a:rPr lang="en-US" altLang="zh-CN" sz="2300" b="1" dirty="0" smtClean="0"/>
                        <a:t>A</a:t>
                      </a:r>
                      <a:r>
                        <a:rPr lang="zh-CN" altLang="en-US" sz="2300" b="1" dirty="0" smtClean="0"/>
                        <a:t>区</a:t>
                      </a:r>
                      <a:endParaRPr lang="zh-CN" altLang="en-US" sz="2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300" b="1" dirty="0" smtClean="0"/>
                        <a:t>1</a:t>
                      </a:r>
                      <a:r>
                        <a:rPr lang="zh-CN" altLang="en-US" sz="2300" b="1" dirty="0" smtClean="0"/>
                        <a:t>楼</a:t>
                      </a:r>
                      <a:r>
                        <a:rPr lang="en-US" altLang="zh-CN" sz="2300" b="1" dirty="0" smtClean="0"/>
                        <a:t>B</a:t>
                      </a:r>
                      <a:r>
                        <a:rPr lang="zh-CN" altLang="en-US" sz="2300" b="1" dirty="0" smtClean="0"/>
                        <a:t>区</a:t>
                      </a:r>
                      <a:endParaRPr lang="zh-CN" altLang="en-US" sz="2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300" b="1" dirty="0" smtClean="0"/>
                        <a:t>1</a:t>
                      </a:r>
                      <a:r>
                        <a:rPr lang="zh-CN" altLang="en-US" sz="2300" b="1" dirty="0" smtClean="0"/>
                        <a:t>楼</a:t>
                      </a:r>
                      <a:r>
                        <a:rPr lang="en-US" altLang="zh-CN" sz="2300" b="1" dirty="0" smtClean="0"/>
                        <a:t>C</a:t>
                      </a:r>
                      <a:r>
                        <a:rPr lang="zh-CN" altLang="en-US" sz="2300" b="1" dirty="0" smtClean="0"/>
                        <a:t>区</a:t>
                      </a:r>
                      <a:endParaRPr lang="zh-CN" altLang="en-US" sz="2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300" b="1" dirty="0" smtClean="0"/>
                        <a:t>1</a:t>
                      </a:r>
                      <a:r>
                        <a:rPr lang="zh-CN" altLang="en-US" sz="2300" b="1" dirty="0" smtClean="0"/>
                        <a:t>楼</a:t>
                      </a:r>
                      <a:r>
                        <a:rPr lang="en-US" altLang="zh-CN" sz="2300" b="1" dirty="0" smtClean="0"/>
                        <a:t>D</a:t>
                      </a:r>
                      <a:r>
                        <a:rPr lang="zh-CN" altLang="en-US" sz="2300" b="1" dirty="0" smtClean="0"/>
                        <a:t>区</a:t>
                      </a:r>
                      <a:endParaRPr lang="zh-CN" altLang="en-US" sz="2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300" b="1" dirty="0" smtClean="0"/>
                        <a:t>2</a:t>
                      </a:r>
                      <a:r>
                        <a:rPr lang="zh-CN" altLang="en-US" sz="2300" b="1" dirty="0" smtClean="0"/>
                        <a:t>楼会议室</a:t>
                      </a:r>
                      <a:endParaRPr lang="zh-CN" altLang="en-US" sz="2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300" b="1" dirty="0" smtClean="0"/>
                        <a:t>2</a:t>
                      </a:r>
                      <a:r>
                        <a:rPr lang="zh-CN" altLang="en-US" sz="2300" b="1" dirty="0" smtClean="0"/>
                        <a:t>楼沙龙区</a:t>
                      </a:r>
                      <a:endParaRPr lang="zh-CN" altLang="en-US" sz="2300" b="1" dirty="0"/>
                    </a:p>
                  </a:txBody>
                  <a:tcPr anchor="ctr"/>
                </a:tc>
              </a:tr>
              <a:tr h="5950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1" dirty="0" smtClean="0"/>
                        <a:t>面积</a:t>
                      </a:r>
                      <a:endParaRPr lang="zh-CN" altLang="en-US" sz="2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1350</a:t>
                      </a:r>
                      <a:r>
                        <a:rPr lang="zh-CN" altLang="en-US" sz="1800" dirty="0" smtClean="0">
                          <a:sym typeface="Arial" panose="020B0604020202020204" pitchFamily="34" charset="0"/>
                        </a:rPr>
                        <a:t>㎡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945</a:t>
                      </a:r>
                      <a:r>
                        <a:rPr lang="zh-CN" altLang="en-US" sz="1800" dirty="0" smtClean="0">
                          <a:sym typeface="Arial" panose="020B0604020202020204" pitchFamily="34" charset="0"/>
                        </a:rPr>
                        <a:t>㎡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945</a:t>
                      </a:r>
                      <a:r>
                        <a:rPr lang="zh-CN" altLang="en-US" sz="1800" dirty="0" smtClean="0">
                          <a:sym typeface="Arial" panose="020B0604020202020204" pitchFamily="34" charset="0"/>
                        </a:rPr>
                        <a:t>㎡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945</a:t>
                      </a:r>
                      <a:r>
                        <a:rPr lang="zh-CN" altLang="en-US" sz="1800" dirty="0" smtClean="0">
                          <a:sym typeface="Arial" panose="020B0604020202020204" pitchFamily="34" charset="0"/>
                        </a:rPr>
                        <a:t>㎡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270</a:t>
                      </a:r>
                      <a:r>
                        <a:rPr lang="zh-CN" altLang="en-US" sz="1800" dirty="0" smtClean="0">
                          <a:sym typeface="Arial" panose="020B0604020202020204" pitchFamily="34" charset="0"/>
                        </a:rPr>
                        <a:t>㎡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127</a:t>
                      </a:r>
                      <a:r>
                        <a:rPr lang="zh-CN" altLang="en-US" sz="1800" dirty="0" smtClean="0">
                          <a:sym typeface="Arial" panose="020B0604020202020204" pitchFamily="34" charset="0"/>
                        </a:rPr>
                        <a:t>㎡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5950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b="1" dirty="0" smtClean="0"/>
                        <a:t>容纳人数</a:t>
                      </a:r>
                      <a:endParaRPr lang="zh-CN" altLang="en-US" sz="2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650</a:t>
                      </a:r>
                      <a:r>
                        <a:rPr lang="zh-CN" altLang="en-US" dirty="0" smtClean="0"/>
                        <a:t>人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450</a:t>
                      </a:r>
                      <a:r>
                        <a:rPr lang="zh-CN" altLang="en-US" dirty="0" smtClean="0"/>
                        <a:t>人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450</a:t>
                      </a:r>
                      <a:r>
                        <a:rPr lang="zh-CN" altLang="en-US" dirty="0" smtClean="0"/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450</a:t>
                      </a:r>
                      <a:r>
                        <a:rPr lang="zh-CN" altLang="en-US" dirty="0" smtClean="0"/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100-150</a:t>
                      </a:r>
                      <a:r>
                        <a:rPr lang="zh-CN" altLang="en-US" dirty="0" smtClean="0"/>
                        <a:t>人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50-80</a:t>
                      </a:r>
                      <a:r>
                        <a:rPr lang="zh-CN" altLang="en-US" dirty="0" smtClean="0"/>
                        <a:t>人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177143" y="1259175"/>
            <a:ext cx="783771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PART</a:t>
            </a:r>
          </a:p>
          <a:p>
            <a:r>
              <a:rPr lang="en-US" altLang="zh-CN" dirty="0" smtClean="0"/>
              <a:t>FIVE</a:t>
            </a:r>
            <a:endParaRPr lang="en-US" altLang="zh-CN" dirty="0"/>
          </a:p>
        </p:txBody>
      </p:sp>
      <p:sp>
        <p:nvSpPr>
          <p:cNvPr id="50" name="矩形 49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3570515" y="1596027"/>
            <a:ext cx="4978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海</a:t>
            </a:r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沧大型会议</a:t>
            </a:r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酒店介绍</a:t>
            </a:r>
            <a:endParaRPr lang="zh-CN" altLang="en-US" sz="80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6086" y="2593674"/>
            <a:ext cx="232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" y="3556441"/>
            <a:ext cx="32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909356" y="1447290"/>
            <a:ext cx="3398314" cy="828000"/>
            <a:chOff x="3909356" y="1685526"/>
            <a:chExt cx="3398314" cy="828000"/>
          </a:xfrm>
        </p:grpSpPr>
        <p:sp>
          <p:nvSpPr>
            <p:cNvPr id="19" name="文本框 18"/>
            <p:cNvSpPr txBox="1"/>
            <p:nvPr/>
          </p:nvSpPr>
          <p:spPr>
            <a:xfrm>
              <a:off x="4912812" y="1783046"/>
              <a:ext cx="2394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</a:rPr>
                <a:t>会展政策背景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909356" y="1685526"/>
              <a:ext cx="828000" cy="828000"/>
              <a:chOff x="3909356" y="1685526"/>
              <a:chExt cx="828000" cy="8280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09356" y="1745583"/>
                <a:ext cx="8280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6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8098970" y="1430196"/>
            <a:ext cx="3416755" cy="1068721"/>
            <a:chOff x="8098970" y="1685526"/>
            <a:chExt cx="3416755" cy="1068721"/>
          </a:xfrm>
        </p:grpSpPr>
        <p:sp>
          <p:nvSpPr>
            <p:cNvPr id="13" name="文本框 12"/>
            <p:cNvSpPr txBox="1"/>
            <p:nvPr/>
          </p:nvSpPr>
          <p:spPr>
            <a:xfrm>
              <a:off x="9120867" y="1800140"/>
              <a:ext cx="2394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</a:rPr>
                <a:t>会展奖励政策具体内容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8098970" y="1685526"/>
              <a:ext cx="899886" cy="828000"/>
              <a:chOff x="8098970" y="1685526"/>
              <a:chExt cx="899886" cy="82800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8098970" y="1714806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134913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916955" y="4567527"/>
            <a:ext cx="3434257" cy="954107"/>
            <a:chOff x="3873413" y="4736171"/>
            <a:chExt cx="3434257" cy="954107"/>
          </a:xfrm>
        </p:grpSpPr>
        <p:sp>
          <p:nvSpPr>
            <p:cNvPr id="24" name="文本框 23"/>
            <p:cNvSpPr txBox="1"/>
            <p:nvPr/>
          </p:nvSpPr>
          <p:spPr>
            <a:xfrm>
              <a:off x="4912812" y="4736171"/>
              <a:ext cx="2394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</a:rPr>
                <a:t>海</a:t>
              </a:r>
              <a:r>
                <a:rPr lang="zh-CN" altLang="en-US" sz="2800" b="1" dirty="0" smtClean="0">
                  <a:latin typeface="微软雅黑" panose="020B0503020204020204" pitchFamily="34" charset="-122"/>
                </a:rPr>
                <a:t>沧大型会议</a:t>
              </a:r>
              <a:r>
                <a:rPr lang="zh-CN" altLang="en-US" sz="2800" b="1" dirty="0" smtClean="0">
                  <a:latin typeface="微软雅黑" panose="020B0503020204020204" pitchFamily="34" charset="-122"/>
                </a:rPr>
                <a:t>酒店介绍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3873413" y="4753058"/>
              <a:ext cx="899886" cy="828000"/>
              <a:chOff x="3873413" y="4753058"/>
              <a:chExt cx="899886" cy="8280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73413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909356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873413" y="3016704"/>
            <a:ext cx="3434257" cy="828000"/>
            <a:chOff x="3873413" y="3203903"/>
            <a:chExt cx="3434257" cy="828000"/>
          </a:xfrm>
        </p:grpSpPr>
        <p:sp>
          <p:nvSpPr>
            <p:cNvPr id="55" name="文本框 54"/>
            <p:cNvSpPr txBox="1"/>
            <p:nvPr/>
          </p:nvSpPr>
          <p:spPr>
            <a:xfrm>
              <a:off x="4912812" y="3332156"/>
              <a:ext cx="2394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</a:rPr>
                <a:t>奖励申请方式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3873413" y="3203903"/>
              <a:ext cx="899886" cy="828000"/>
              <a:chOff x="3873413" y="3203903"/>
              <a:chExt cx="899886" cy="8280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873413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09356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8098970" y="3007305"/>
            <a:ext cx="3416755" cy="1068721"/>
            <a:chOff x="8098970" y="3203903"/>
            <a:chExt cx="3416755" cy="1068721"/>
          </a:xfrm>
        </p:grpSpPr>
        <p:sp>
          <p:nvSpPr>
            <p:cNvPr id="60" name="文本框 59"/>
            <p:cNvSpPr txBox="1"/>
            <p:nvPr/>
          </p:nvSpPr>
          <p:spPr>
            <a:xfrm>
              <a:off x="9120867" y="3318517"/>
              <a:ext cx="2394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latin typeface="微软雅黑" panose="020B0503020204020204" pitchFamily="34" charset="-122"/>
                </a:rPr>
                <a:t>海沧展馆设施介绍</a:t>
              </a:r>
              <a:endParaRPr lang="zh-CN" altLang="en-US" sz="2800" b="1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8098970" y="3203903"/>
              <a:ext cx="899886" cy="828000"/>
              <a:chOff x="8098970" y="3203903"/>
              <a:chExt cx="899886" cy="828000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8098970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8134913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1080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</a:rPr>
              <a:t>1</a:t>
            </a:r>
            <a:r>
              <a:rPr lang="en-US" altLang="zh-CN" sz="2800" b="1" dirty="0" smtClean="0">
                <a:latin typeface="微软雅黑" panose="020B0503020204020204" pitchFamily="34" charset="-122"/>
              </a:rPr>
              <a:t>.</a:t>
            </a:r>
            <a:r>
              <a:rPr lang="zh-CN" altLang="en-US" sz="2800" b="1" dirty="0" smtClean="0">
                <a:latin typeface="微软雅黑" panose="020B0503020204020204" pitchFamily="34" charset="-122"/>
              </a:rPr>
              <a:t>正元希尔顿逸林酒店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284029" y="1543427"/>
            <a:ext cx="3777341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      海沧正元希尔顿逸林酒店坐落于海沧区中心地带。毗邻海沧区政府、海沧体育中心，酒店周边基础设施齐全，距离购物中心、美食广场、海沧区文化艺术中心仅咫尺之遥。从酒店前往厦门站仅需</a:t>
            </a:r>
            <a:r>
              <a:rPr lang="en-US" sz="2000" dirty="0" smtClean="0"/>
              <a:t>30</a:t>
            </a:r>
            <a:r>
              <a:rPr lang="zh-CN" altLang="en-US" sz="2000" dirty="0" smtClean="0"/>
              <a:t>分钟车程。从酒店前往厦门高崎机场仅需</a:t>
            </a:r>
            <a:r>
              <a:rPr lang="en-US" sz="2000" dirty="0" smtClean="0"/>
              <a:t>30</a:t>
            </a:r>
            <a:r>
              <a:rPr lang="zh-CN" altLang="en-US" sz="2000" dirty="0" smtClean="0"/>
              <a:t>分钟车程，</a:t>
            </a:r>
          </a:p>
          <a:p>
            <a:r>
              <a:rPr lang="zh-CN" altLang="en-US" sz="2000" dirty="0" smtClean="0"/>
              <a:t>      </a:t>
            </a:r>
            <a:endParaRPr lang="en-US" altLang="zh-CN" sz="2000" dirty="0" smtClean="0"/>
          </a:p>
          <a:p>
            <a:r>
              <a:rPr lang="en-US" altLang="zh-CN" sz="2000" dirty="0" smtClean="0"/>
              <a:t>      </a:t>
            </a:r>
            <a:r>
              <a:rPr lang="zh-CN" altLang="en-US" sz="2000" dirty="0" smtClean="0"/>
              <a:t>海沧正元希尔顿逸林酒店拥有</a:t>
            </a:r>
            <a:r>
              <a:rPr lang="en-US" altLang="zh-CN" sz="2000" dirty="0" smtClean="0"/>
              <a:t>1000</a:t>
            </a:r>
            <a:r>
              <a:rPr lang="zh-CN" altLang="en-US" sz="2000" dirty="0" smtClean="0"/>
              <a:t>平方米的宴会厅、</a:t>
            </a:r>
            <a:r>
              <a:rPr lang="en-US" sz="2000" dirty="0" smtClean="0"/>
              <a:t>301</a:t>
            </a:r>
            <a:r>
              <a:rPr lang="zh-CN" altLang="en-US" sz="2000" dirty="0" smtClean="0"/>
              <a:t>间豪华舒适的客房与套房。高达</a:t>
            </a:r>
            <a:r>
              <a:rPr lang="en-US" sz="2000" dirty="0" smtClean="0"/>
              <a:t>90%</a:t>
            </a:r>
            <a:r>
              <a:rPr lang="zh-CN" altLang="en-US" sz="2000" dirty="0" smtClean="0"/>
              <a:t>的房间坐拥海景或湖景。</a:t>
            </a:r>
          </a:p>
          <a:p>
            <a:r>
              <a:rPr lang="en-US" sz="2000" dirty="0" smtClean="0"/>
              <a:t> </a:t>
            </a:r>
            <a:endParaRPr lang="zh-CN" altLang="en-US" sz="2000" dirty="0" smtClean="0"/>
          </a:p>
          <a:p>
            <a:pPr>
              <a:lnSpc>
                <a:spcPts val="2700"/>
              </a:lnSpc>
            </a:pPr>
            <a:endParaRPr lang="zh-CN" altLang="en-US" sz="2000" dirty="0"/>
          </a:p>
        </p:txBody>
      </p:sp>
      <p:pic>
        <p:nvPicPr>
          <p:cNvPr id="6" name="图片 5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  <p:pic>
        <p:nvPicPr>
          <p:cNvPr id="23553" name="Picture 1" descr="C:\Users\dell1\Desktop\酒店介绍\厦门海沧正元希尔顿逸林酒店\厦门海沧正元希尔顿逸林酒店\外观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88828"/>
            <a:ext cx="8109856" cy="52631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dell1\Desktop\酒店介绍\HUALUXE Logo_XIAM-1\HUALUXE Logo_XIAM\酒店外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1858"/>
            <a:ext cx="12191999" cy="6056142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695324" y="287665"/>
            <a:ext cx="1080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</a:rPr>
              <a:t>2.</a:t>
            </a:r>
            <a:r>
              <a:rPr lang="zh-CN" altLang="en-US" sz="2800" b="1" dirty="0" smtClean="0">
                <a:latin typeface="微软雅黑" panose="020B0503020204020204" pitchFamily="34" charset="-122"/>
              </a:rPr>
              <a:t>海沧融信华邑酒店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5094514"/>
            <a:ext cx="1219200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FFFF"/>
                </a:solidFill>
              </a:rPr>
              <a:t>     酒店地处厦门海沧湾景观带核心，</a:t>
            </a:r>
            <a:r>
              <a:rPr lang="en-US" sz="2000" dirty="0" smtClean="0">
                <a:solidFill>
                  <a:srgbClr val="FFFFFF"/>
                </a:solidFill>
              </a:rPr>
              <a:t>351</a:t>
            </a:r>
            <a:r>
              <a:rPr lang="zh-CN" altLang="en-US" sz="2000" dirty="0" smtClean="0">
                <a:solidFill>
                  <a:srgbClr val="FFFFFF"/>
                </a:solidFill>
              </a:rPr>
              <a:t>间客房视野开阔，园林美景和都市繁华错落有致，相得益彰；举目所至，世界第二的三跨连续全漂浮钢箱梁悬索桥近在咫尺，熙来攘往的车流和西海域群岛绝美海景风光动静交融，尽收眼底；酒店拥有</a:t>
            </a:r>
            <a:r>
              <a:rPr lang="en-US" sz="2000" dirty="0" smtClean="0">
                <a:solidFill>
                  <a:srgbClr val="FFFFFF"/>
                </a:solidFill>
              </a:rPr>
              <a:t>3</a:t>
            </a:r>
            <a:r>
              <a:rPr lang="zh-CN" altLang="en-US" sz="2000" dirty="0" smtClean="0">
                <a:solidFill>
                  <a:srgbClr val="FFFFFF"/>
                </a:solidFill>
              </a:rPr>
              <a:t>个汇聚本地和东西方美食的园景餐厅及酒廊、</a:t>
            </a:r>
            <a:r>
              <a:rPr lang="en-US" sz="2000" dirty="0" smtClean="0">
                <a:solidFill>
                  <a:srgbClr val="FFFFFF"/>
                </a:solidFill>
              </a:rPr>
              <a:t>1413</a:t>
            </a:r>
            <a:r>
              <a:rPr lang="zh-CN" altLang="en-US" sz="2000" dirty="0" smtClean="0">
                <a:solidFill>
                  <a:srgbClr val="FFFFFF"/>
                </a:solidFill>
              </a:rPr>
              <a:t>平米的无柱豪华宴会厅、</a:t>
            </a:r>
            <a:r>
              <a:rPr lang="en-US" sz="2000" dirty="0" smtClean="0">
                <a:solidFill>
                  <a:srgbClr val="FFFFFF"/>
                </a:solidFill>
              </a:rPr>
              <a:t>7</a:t>
            </a:r>
            <a:r>
              <a:rPr lang="zh-CN" altLang="en-US" sz="2000" dirty="0" smtClean="0">
                <a:solidFill>
                  <a:srgbClr val="FFFFFF"/>
                </a:solidFill>
              </a:rPr>
              <a:t>个多功能海景会议室、</a:t>
            </a:r>
            <a:r>
              <a:rPr lang="en-US" sz="2000" dirty="0" smtClean="0">
                <a:solidFill>
                  <a:srgbClr val="FFFFFF"/>
                </a:solidFill>
              </a:rPr>
              <a:t>2</a:t>
            </a:r>
            <a:r>
              <a:rPr lang="zh-CN" altLang="en-US" sz="2000" dirty="0" smtClean="0">
                <a:solidFill>
                  <a:srgbClr val="FFFFFF"/>
                </a:solidFill>
              </a:rPr>
              <a:t>个华邑特色社交空间及景观露台等提供多种场地选择，是悦享中华待客之道、放松身心并通往尊荣事业成功的会聚之所</a:t>
            </a:r>
            <a:r>
              <a:rPr lang="zh-CN" altLang="en-US" sz="2000" dirty="0" smtClean="0">
                <a:solidFill>
                  <a:srgbClr val="FFFFFF"/>
                </a:solidFill>
              </a:rPr>
              <a:t>。</a:t>
            </a:r>
            <a:endParaRPr lang="zh-CN" altLang="en-US" sz="2000" dirty="0" smtClean="0">
              <a:solidFill>
                <a:srgbClr val="FFFFFF"/>
              </a:solidFill>
            </a:endParaRPr>
          </a:p>
          <a:p>
            <a:pPr>
              <a:lnSpc>
                <a:spcPts val="2700"/>
              </a:lnSpc>
            </a:pPr>
            <a:endParaRPr lang="zh-CN" altLang="en-US" sz="2000" dirty="0"/>
          </a:p>
        </p:txBody>
      </p:sp>
      <p:pic>
        <p:nvPicPr>
          <p:cNvPr id="6" name="图片 5" descr="海沧xiamen-haicai--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1080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</a:rPr>
              <a:t>3.</a:t>
            </a:r>
            <a:r>
              <a:rPr lang="zh-CN" altLang="en-US" sz="2800" b="1" dirty="0" smtClean="0">
                <a:latin typeface="微软雅黑" panose="020B0503020204020204" pitchFamily="34" charset="-122"/>
              </a:rPr>
              <a:t>泰地万豪、万怡酒店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588829" y="1404274"/>
            <a:ext cx="36031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</a:pPr>
            <a:r>
              <a:rPr lang="zh-CN" altLang="en-US" sz="2000" dirty="0" smtClean="0"/>
              <a:t>      泰地万豪、万怡酒店总投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zh-CN" altLang="en-US" sz="2000" dirty="0" smtClean="0"/>
              <a:t>资超过</a:t>
            </a:r>
            <a:r>
              <a:rPr lang="en-US" sz="2000" dirty="0" smtClean="0"/>
              <a:t>12</a:t>
            </a:r>
            <a:r>
              <a:rPr lang="zh-CN" altLang="en-US" sz="2000" dirty="0" smtClean="0"/>
              <a:t>亿元人民币。酒店处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zh-CN" altLang="en-US" sz="2000" dirty="0" smtClean="0"/>
              <a:t>于海沧湾沿线，南侧面海，景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zh-CN" altLang="en-US" sz="2000" dirty="0" smtClean="0"/>
              <a:t>观条件优越，并通过形态的转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zh-CN" altLang="en-US" sz="2000" dirty="0" smtClean="0"/>
              <a:t>折扭转，达到海景房的景观最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zh-CN" altLang="en-US" sz="2000" dirty="0" smtClean="0"/>
              <a:t>大化，将享受到与全球标准同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zh-CN" altLang="en-US" sz="2000" dirty="0" smtClean="0"/>
              <a:t>步的奢华体验。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en-US" altLang="zh-CN" sz="2000" dirty="0" smtClean="0"/>
              <a:t>        </a:t>
            </a:r>
          </a:p>
          <a:p>
            <a:pPr marL="285750" indent="-285750" algn="just">
              <a:lnSpc>
                <a:spcPts val="2700"/>
              </a:lnSpc>
            </a:pPr>
            <a:r>
              <a:rPr lang="en-US" altLang="zh-CN" sz="2000" dirty="0" smtClean="0"/>
              <a:t>     </a:t>
            </a:r>
            <a:r>
              <a:rPr lang="zh-CN" altLang="en-US" sz="2000" dirty="0" smtClean="0"/>
              <a:t>酒店配套有</a:t>
            </a:r>
            <a:r>
              <a:rPr lang="en-US" sz="2000" dirty="0" smtClean="0"/>
              <a:t>497</a:t>
            </a:r>
            <a:r>
              <a:rPr lang="zh-CN" altLang="en-US" sz="2000" dirty="0" smtClean="0"/>
              <a:t>间客房，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en-US" sz="2000" dirty="0" smtClean="0"/>
              <a:t>1500</a:t>
            </a:r>
            <a:r>
              <a:rPr lang="zh-CN" altLang="en-US" sz="2000" dirty="0" smtClean="0"/>
              <a:t>㎡大型宴会厅、</a:t>
            </a:r>
            <a:r>
              <a:rPr lang="en-US" sz="2000" dirty="0" smtClean="0"/>
              <a:t>1000</a:t>
            </a:r>
            <a:r>
              <a:rPr lang="zh-CN" altLang="en-US" sz="2000" dirty="0" smtClean="0"/>
              <a:t>㎡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zh-CN" altLang="en-US" sz="2000" dirty="0" smtClean="0"/>
              <a:t>全日制餐厅、</a:t>
            </a:r>
            <a:r>
              <a:rPr lang="en-US" sz="2000" dirty="0" smtClean="0"/>
              <a:t>8</a:t>
            </a:r>
            <a:r>
              <a:rPr lang="zh-CN" altLang="en-US" sz="2000" dirty="0" smtClean="0"/>
              <a:t>间会议室、</a:t>
            </a:r>
            <a:r>
              <a:rPr lang="en-US" altLang="zh-CN" sz="2000" dirty="0" smtClean="0"/>
              <a:t>21</a:t>
            </a:r>
          </a:p>
          <a:p>
            <a:pPr marL="285750" indent="-285750" algn="just">
              <a:lnSpc>
                <a:spcPts val="2700"/>
              </a:lnSpc>
            </a:pPr>
            <a:r>
              <a:rPr lang="zh-CN" altLang="en-US" sz="2000" dirty="0" smtClean="0"/>
              <a:t>间宴会包厢、</a:t>
            </a:r>
            <a:r>
              <a:rPr lang="en-US" sz="2000" dirty="0" smtClean="0"/>
              <a:t>600</a:t>
            </a:r>
            <a:r>
              <a:rPr lang="zh-CN" altLang="en-US" sz="2000" dirty="0" smtClean="0"/>
              <a:t>㎡户外花园、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en-US" sz="2000" dirty="0" smtClean="0"/>
              <a:t>500</a:t>
            </a:r>
            <a:r>
              <a:rPr lang="zh-CN" altLang="en-US" sz="2000" dirty="0" smtClean="0"/>
              <a:t>㎡室外泳池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endParaRPr lang="en-US" altLang="zh-CN" sz="2000" dirty="0" smtClean="0"/>
          </a:p>
          <a:p>
            <a:pPr marL="285750" indent="-285750" algn="just">
              <a:lnSpc>
                <a:spcPts val="2700"/>
              </a:lnSpc>
            </a:pPr>
            <a:r>
              <a:rPr lang="en-US" altLang="zh-CN" sz="2000" dirty="0" smtClean="0"/>
              <a:t>      </a:t>
            </a:r>
            <a:endParaRPr lang="zh-CN" altLang="en-US" sz="2000" dirty="0" smtClean="0"/>
          </a:p>
          <a:p>
            <a:pPr marL="285750" indent="-285750">
              <a:lnSpc>
                <a:spcPts val="2700"/>
              </a:lnSpc>
            </a:pPr>
            <a:endParaRPr lang="zh-CN" altLang="en-US" sz="2000" dirty="0"/>
          </a:p>
        </p:txBody>
      </p:sp>
      <p:pic>
        <p:nvPicPr>
          <p:cNvPr id="6" name="图片 5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  <p:pic>
        <p:nvPicPr>
          <p:cNvPr id="24577" name="Picture 1" descr="C:\Users\dell1\Desktop\酒店介绍\厦门泰地万豪\万豪酒店室外效果图\万豪酒店室外效果图\view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4"/>
            <a:ext cx="8567057" cy="55517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149436"/>
            <a:ext cx="1080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</a:rPr>
              <a:t>海沧高端会议酒店一览表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6" name="图片 5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61472"/>
            <a:ext cx="600710" cy="6007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85948" y="169422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厦门海沧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839973"/>
          <a:ext cx="12191998" cy="54332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14005"/>
                <a:gridCol w="1058207"/>
                <a:gridCol w="1038457"/>
                <a:gridCol w="1044191"/>
                <a:gridCol w="1043554"/>
                <a:gridCol w="1588266"/>
                <a:gridCol w="1184351"/>
                <a:gridCol w="1239778"/>
                <a:gridCol w="1281189"/>
              </a:tblGrid>
              <a:tr h="655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酒店名称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建造标准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房间总数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会议厅数量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宴会厅数量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最大宴会厅面积（平方米）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停车位数量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联系电话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5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800" dirty="0" smtClean="0"/>
                        <a:t>海沧融信华邑酒店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五星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351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1413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305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3318888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计划</a:t>
                      </a:r>
                      <a:r>
                        <a:rPr lang="en-US" altLang="zh-CN" dirty="0" smtClean="0"/>
                        <a:t>2017</a:t>
                      </a:r>
                      <a:r>
                        <a:rPr lang="zh-CN" altLang="en-US" dirty="0" smtClean="0"/>
                        <a:t>年开业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4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泰地万豪酒店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/>
                        <a:t>五星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416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1500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6197112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800" dirty="0">
                          <a:sym typeface="+mn-ea"/>
                        </a:rPr>
                        <a:t>计划</a:t>
                      </a:r>
                      <a:r>
                        <a:rPr lang="en-US" altLang="zh-CN" sz="1800" dirty="0">
                          <a:sym typeface="+mn-ea"/>
                        </a:rPr>
                        <a:t>2017</a:t>
                      </a:r>
                      <a:r>
                        <a:rPr lang="zh-CN" altLang="en-US" sz="1800" dirty="0">
                          <a:sym typeface="+mn-ea"/>
                        </a:rPr>
                        <a:t>年开业</a:t>
                      </a:r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泰地万怡酒店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/>
                        <a:t>四星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6488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海沧正元希尔顿逸林酒店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五星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301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6888111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豪华精选酒店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/>
                        <a:t>五星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960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6882110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建设中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海沧源宿酒店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/>
                        <a:t>四星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鼓浪湾大酒店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/>
                        <a:t>五星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152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6373333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3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日月</a:t>
                      </a:r>
                      <a:r>
                        <a:rPr lang="zh-CN" altLang="en-US" dirty="0" smtClean="0"/>
                        <a:t>谷温泉渡假</a:t>
                      </a:r>
                      <a:r>
                        <a:rPr lang="zh-CN" altLang="en-US" dirty="0"/>
                        <a:t>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/>
                        <a:t>五星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115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490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/>
                        <a:t>6372222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海旅温德姆酒店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/>
                        <a:t>五星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353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6885555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56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/>
                        <a:t>坤城汤岸温泉度假村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五星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157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260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/>
                        <a:t>6887777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95325" y="549275"/>
            <a:ext cx="10801350" cy="5759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5326" y="2705725"/>
            <a:ext cx="10801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chemeClr val="bg1"/>
                </a:solidFill>
              </a:rPr>
              <a:t>THANKS</a:t>
            </a:r>
            <a:endParaRPr lang="zh-CN" altLang="en-US" sz="88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8930" y="741680"/>
            <a:ext cx="600710" cy="6007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06635" y="849630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177143" y="1259175"/>
            <a:ext cx="783771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13800" b="1" dirty="0" smtClean="0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</a:p>
        </p:txBody>
      </p:sp>
      <p:sp>
        <p:nvSpPr>
          <p:cNvPr id="50" name="矩形 49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4122056" y="2061027"/>
            <a:ext cx="400594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 策</a:t>
            </a:r>
            <a:endParaRPr lang="en-US" altLang="zh-CN" sz="8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 景</a:t>
            </a:r>
            <a:endParaRPr lang="en-US" altLang="zh-CN" sz="8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95324" y="18098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</a:rPr>
              <a:t>海</a:t>
            </a:r>
            <a:r>
              <a:rPr lang="zh-CN" altLang="en-US" sz="2800" b="1" dirty="0" smtClean="0">
                <a:latin typeface="微软雅黑" panose="020B0503020204020204" pitchFamily="34" charset="-122"/>
              </a:rPr>
              <a:t>沧区简介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pic>
        <p:nvPicPr>
          <p:cNvPr id="4" name="图片 3" descr="海沧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24230"/>
            <a:ext cx="10058400" cy="35947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08357" y="4418965"/>
            <a:ext cx="12192000" cy="29546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u="none" dirty="0" smtClean="0">
                <a:latin typeface="黑体" pitchFamily="49" charset="-122"/>
                <a:ea typeface="黑体" pitchFamily="49" charset="-122"/>
                <a:cs typeface="仿宋_GB2312" charset="0"/>
              </a:rPr>
              <a:t>1989</a:t>
            </a:r>
            <a:r>
              <a:rPr lang="zh-CN" altLang="en-US" sz="1600" b="1" u="none" dirty="0" smtClean="0">
                <a:latin typeface="黑体" pitchFamily="49" charset="-122"/>
                <a:ea typeface="黑体" pitchFamily="49" charset="-122"/>
                <a:cs typeface="仿宋_GB2312" charset="0"/>
              </a:rPr>
              <a:t>年经国务院批准成立厦门海沧台商投资区，</a:t>
            </a:r>
            <a:r>
              <a:rPr lang="en-US" altLang="zh-CN" sz="1600" b="1" u="none" dirty="0" smtClean="0">
                <a:latin typeface="黑体" pitchFamily="49" charset="-122"/>
                <a:ea typeface="黑体" pitchFamily="49" charset="-122"/>
                <a:cs typeface="仿宋_GB2312" charset="0"/>
              </a:rPr>
              <a:t>2003</a:t>
            </a:r>
            <a:r>
              <a:rPr lang="zh-CN" altLang="en-US" sz="1600" b="1" u="none" dirty="0" smtClean="0">
                <a:latin typeface="黑体" pitchFamily="49" charset="-122"/>
                <a:ea typeface="黑体" pitchFamily="49" charset="-122"/>
                <a:cs typeface="仿宋_GB2312" charset="0"/>
              </a:rPr>
              <a:t>年成立海沧行政区，</a:t>
            </a:r>
            <a:r>
              <a:rPr lang="en-US" altLang="zh-CN" sz="1600" b="1" u="none" dirty="0" smtClean="0">
                <a:latin typeface="黑体" pitchFamily="49" charset="-122"/>
                <a:ea typeface="黑体" pitchFamily="49" charset="-122"/>
                <a:cs typeface="仿宋_GB2312" charset="0"/>
              </a:rPr>
              <a:t>2008</a:t>
            </a:r>
            <a:r>
              <a:rPr lang="zh-CN" altLang="en-US" sz="1600" b="1" u="none" dirty="0" smtClean="0">
                <a:latin typeface="黑体" pitchFamily="49" charset="-122"/>
                <a:ea typeface="黑体" pitchFamily="49" charset="-122"/>
                <a:cs typeface="仿宋_GB2312" charset="0"/>
              </a:rPr>
              <a:t>年获批成立保税港区</a:t>
            </a: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u="none" dirty="0" smtClean="0">
                <a:latin typeface="黑体" pitchFamily="49" charset="-122"/>
                <a:ea typeface="黑体" pitchFamily="49" charset="-122"/>
                <a:cs typeface="仿宋_GB2312" charset="0"/>
              </a:rPr>
              <a:t>海沧是全国设立最早、面积最大的国家级台商投资区，同时也是福建自贸试验区厦门片区中面积最大的组成部分</a:t>
            </a: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u="none" dirty="0" smtClean="0">
                <a:latin typeface="黑体" pitchFamily="49" charset="-122"/>
                <a:ea typeface="黑体" pitchFamily="49" charset="-122"/>
                <a:cs typeface="仿宋_GB2312" charset="0"/>
              </a:rPr>
              <a:t>海</a:t>
            </a:r>
            <a:r>
              <a:rPr lang="zh-CN" altLang="en-US" sz="1600" b="1" u="none" dirty="0">
                <a:latin typeface="黑体" pitchFamily="49" charset="-122"/>
                <a:ea typeface="黑体" pitchFamily="49" charset="-122"/>
                <a:cs typeface="仿宋_GB2312" charset="0"/>
              </a:rPr>
              <a:t>沧辖区面积186.46平方公里，具有“双山双湾双城”的地貌</a:t>
            </a:r>
            <a:r>
              <a:rPr lang="zh-CN" altLang="en-US" sz="1600" b="1" u="none" dirty="0" smtClean="0">
                <a:latin typeface="黑体" pitchFamily="49" charset="-122"/>
                <a:ea typeface="黑体" pitchFamily="49" charset="-122"/>
                <a:cs typeface="仿宋_GB2312" charset="0"/>
              </a:rPr>
              <a:t>，下辖四个街道，人口</a:t>
            </a:r>
            <a:r>
              <a:rPr lang="zh-CN" altLang="en-US" sz="1600" b="1" u="none" dirty="0">
                <a:latin typeface="黑体" pitchFamily="49" charset="-122"/>
                <a:ea typeface="黑体" pitchFamily="49" charset="-122"/>
                <a:cs typeface="仿宋_GB2312" charset="0"/>
              </a:rPr>
              <a:t>47.4万人，其中户籍人口15.7万</a:t>
            </a: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u="none" dirty="0">
                <a:latin typeface="黑体" pitchFamily="49" charset="-122"/>
                <a:ea typeface="黑体" pitchFamily="49" charset="-122"/>
                <a:cs typeface="仿宋_GB2312" charset="0"/>
              </a:rPr>
              <a:t>2016年完成地区生产总值543.66亿元，固定资产投资430.22亿元，全区财政总收入164.09亿元，区级财政收入34.20亿元，实现</a:t>
            </a:r>
          </a:p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u="none" dirty="0">
                <a:latin typeface="黑体" pitchFamily="49" charset="-122"/>
                <a:ea typeface="黑体" pitchFamily="49" charset="-122"/>
                <a:cs typeface="仿宋_GB2312" charset="0"/>
              </a:rPr>
              <a:t>   规模以上工业增加值282.75亿元</a:t>
            </a: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u="none" dirty="0">
                <a:latin typeface="黑体" pitchFamily="49" charset="-122"/>
                <a:ea typeface="黑体" pitchFamily="49" charset="-122"/>
                <a:cs typeface="仿宋_GB2312" charset="0"/>
              </a:rPr>
              <a:t>综合实力跻身全国百强区前列</a:t>
            </a:r>
          </a:p>
          <a:p>
            <a:pPr marL="285750" indent="-285750" algn="l" fontAlgn="auto">
              <a:lnSpc>
                <a:spcPct val="150000"/>
              </a:lnSpc>
              <a:buNone/>
            </a:pPr>
            <a:endParaRPr lang="zh-CN" altLang="en-US" sz="1600" b="0" u="none" dirty="0">
              <a:latin typeface="仿宋" panose="02010609060101010101" charset="-122"/>
              <a:ea typeface="仿宋" panose="02010609060101010101" charset="-122"/>
              <a:cs typeface="仿宋_GB2312" charset="0"/>
            </a:endParaRPr>
          </a:p>
          <a:p>
            <a:pPr marL="0" indent="0" algn="l"/>
            <a:endParaRPr lang="zh-CN" altLang="en-US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 descr="海沧xiamen-haicai--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</a:rPr>
              <a:t>海沧会议、展览政策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8" name="梯形 7"/>
          <p:cNvSpPr/>
          <p:nvPr/>
        </p:nvSpPr>
        <p:spPr>
          <a:xfrm rot="5400000">
            <a:off x="-220395" y="2195720"/>
            <a:ext cx="4991816" cy="2970062"/>
          </a:xfrm>
          <a:prstGeom prst="trapezoid">
            <a:avLst>
              <a:gd name="adj" fmla="val 4063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9" name="梯形 8"/>
          <p:cNvSpPr/>
          <p:nvPr/>
        </p:nvSpPr>
        <p:spPr>
          <a:xfrm rot="5400000">
            <a:off x="3647671" y="2195720"/>
            <a:ext cx="4991816" cy="2970062"/>
          </a:xfrm>
          <a:prstGeom prst="trapezoid">
            <a:avLst>
              <a:gd name="adj" fmla="val 40632"/>
            </a:avLst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65"/>
            <a:endParaRPr lang="zh-CN" altLang="en-US" sz="1865" kern="0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" name="梯形 9"/>
          <p:cNvSpPr/>
          <p:nvPr/>
        </p:nvSpPr>
        <p:spPr>
          <a:xfrm rot="5400000">
            <a:off x="7515736" y="2195719"/>
            <a:ext cx="4991816" cy="2970062"/>
          </a:xfrm>
          <a:prstGeom prst="trapezoid">
            <a:avLst>
              <a:gd name="adj" fmla="val 4063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5968" y="2469119"/>
            <a:ext cx="29687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海沧区人民政府于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2016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23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日出台了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《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海沧区加快旅游会展业发展奖励扶持措施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》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58548" y="2541689"/>
            <a:ext cx="2970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鼓励各单位在海沧举办各类全国性会议、国际性会议以及各类展览会</a:t>
            </a:r>
            <a:endParaRPr lang="zh-CN" altLang="en-US" sz="2400" b="1" dirty="0">
              <a:solidFill>
                <a:schemeClr val="bg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54208" y="2570717"/>
            <a:ext cx="27757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政策奖励有效期为三年，奖励时间为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2016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日至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2018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12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31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pic>
        <p:nvPicPr>
          <p:cNvPr id="3" name="图片 2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/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177143" y="1259175"/>
            <a:ext cx="783771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3800" b="1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PART</a:t>
            </a:r>
          </a:p>
          <a:p>
            <a:r>
              <a:rPr lang="en-US" altLang="zh-CN" dirty="0"/>
              <a:t>TWO</a:t>
            </a:r>
          </a:p>
        </p:txBody>
      </p:sp>
      <p:sp>
        <p:nvSpPr>
          <p:cNvPr id="50" name="矩形 49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3585029" y="1476568"/>
            <a:ext cx="4978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会展</a:t>
            </a:r>
            <a:endParaRPr lang="en-US" altLang="zh-CN" sz="8000" b="1" dirty="0" smtClean="0">
              <a:solidFill>
                <a:schemeClr val="accent1"/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微软雅黑" panose="020B0503020204020204" pitchFamily="34" charset="-122"/>
              </a:rPr>
              <a:t>奖励政策具体内容</a:t>
            </a:r>
            <a:endParaRPr lang="zh-CN" altLang="en-US" sz="8000" b="1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1080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</a:rPr>
              <a:t>会展奖励对象：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738867" y="1190985"/>
            <a:ext cx="857704" cy="857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+mn-ea"/>
              </a:rPr>
              <a:t>01</a:t>
            </a:r>
            <a:endParaRPr lang="zh-CN" altLang="en-US" sz="2400" b="1" dirty="0"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6571" y="953935"/>
            <a:ext cx="9900104" cy="1637093"/>
            <a:chOff x="1596571" y="876323"/>
            <a:chExt cx="9900104" cy="1637093"/>
          </a:xfrm>
        </p:grpSpPr>
        <p:sp>
          <p:nvSpPr>
            <p:cNvPr id="17" name="矩形 16"/>
            <p:cNvSpPr/>
            <p:nvPr/>
          </p:nvSpPr>
          <p:spPr>
            <a:xfrm>
              <a:off x="1596571" y="1382337"/>
              <a:ext cx="9900104" cy="11310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zh-CN" altLang="en-US" sz="2400" b="1" dirty="0" smtClean="0"/>
                <a:t>对经批准在海沧举办的会期超过</a:t>
              </a:r>
              <a:r>
                <a:rPr lang="en-US" altLang="zh-CN" sz="2400" b="1" dirty="0" smtClean="0"/>
                <a:t>1</a:t>
              </a:r>
              <a:r>
                <a:rPr lang="zh-CN" altLang="en-US" sz="2400" b="1" dirty="0" smtClean="0"/>
                <a:t>天、参会人数超</a:t>
              </a:r>
              <a:r>
                <a:rPr lang="en-US" altLang="zh-CN" sz="2400" b="1" dirty="0" smtClean="0"/>
                <a:t>200</a:t>
              </a:r>
              <a:r>
                <a:rPr lang="zh-CN" altLang="en-US" sz="2400" b="1" dirty="0" smtClean="0"/>
                <a:t>人、住宿海沧辖区内宾馆酒店超百间</a:t>
              </a:r>
              <a:r>
                <a:rPr lang="en-US" altLang="zh-CN" sz="2400" b="1" dirty="0" smtClean="0"/>
                <a:t>/</a:t>
              </a:r>
              <a:r>
                <a:rPr lang="zh-CN" altLang="en-US" sz="2400" b="1" dirty="0" smtClean="0"/>
                <a:t>夜的全国性会议，给予引进（或承办）会议的单位奖励。</a:t>
              </a:r>
              <a:endParaRPr lang="en-US" altLang="zh-CN" sz="2400" b="1" dirty="0" smtClean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596571" y="876323"/>
              <a:ext cx="99001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</a:rPr>
                <a:t>鼓励在海沧举办各类全国性会议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738867" y="3090035"/>
            <a:ext cx="857704" cy="857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+mn-ea"/>
              </a:rPr>
              <a:t>02</a:t>
            </a:r>
            <a:endParaRPr lang="zh-CN" altLang="en-US" sz="24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96571" y="2896527"/>
            <a:ext cx="9900104" cy="1622579"/>
            <a:chOff x="1596571" y="1152089"/>
            <a:chExt cx="9900104" cy="1622579"/>
          </a:xfrm>
        </p:grpSpPr>
        <p:sp>
          <p:nvSpPr>
            <p:cNvPr id="22" name="矩形 21"/>
            <p:cNvSpPr/>
            <p:nvPr/>
          </p:nvSpPr>
          <p:spPr>
            <a:xfrm>
              <a:off x="1596571" y="1643589"/>
              <a:ext cx="9900104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zh-CN" altLang="en-US" sz="2400" b="1" dirty="0" smtClean="0"/>
                <a:t>对经批准在海沧举办的会期超过</a:t>
              </a:r>
              <a:r>
                <a:rPr lang="en-US" altLang="zh-CN" sz="2400" b="1" dirty="0" smtClean="0"/>
                <a:t>1</a:t>
              </a:r>
              <a:r>
                <a:rPr lang="zh-CN" altLang="en-US" sz="2400" b="1" dirty="0" smtClean="0"/>
                <a:t>天、境外参会者来自</a:t>
              </a:r>
              <a:r>
                <a:rPr lang="en-US" altLang="zh-CN" sz="2400" b="1" dirty="0" smtClean="0"/>
                <a:t>5</a:t>
              </a:r>
              <a:r>
                <a:rPr lang="zh-CN" altLang="en-US" sz="2400" b="1" dirty="0" smtClean="0"/>
                <a:t>个以上境外国家、地区（含港、澳、台）、参会人数超</a:t>
              </a:r>
              <a:r>
                <a:rPr lang="en-US" altLang="zh-CN" sz="2400" b="1" dirty="0" smtClean="0"/>
                <a:t>200</a:t>
              </a:r>
              <a:r>
                <a:rPr lang="zh-CN" altLang="en-US" sz="2400" b="1" dirty="0" smtClean="0"/>
                <a:t>人、住宿海沧辖区内宾馆酒店超百间</a:t>
              </a:r>
              <a:r>
                <a:rPr lang="en-US" altLang="zh-CN" sz="2400" b="1" dirty="0" smtClean="0"/>
                <a:t>/</a:t>
              </a:r>
              <a:r>
                <a:rPr lang="zh-CN" altLang="en-US" sz="2400" b="1" dirty="0" smtClean="0"/>
                <a:t>夜的国际性会议，给予引进（或承办）会议的单位奖励。</a:t>
              </a:r>
              <a:endParaRPr lang="en-US" altLang="zh-CN" sz="2400" b="1" dirty="0" smtClean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1596571" y="1152089"/>
              <a:ext cx="99001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</a:rPr>
                <a:t>鼓励在海沧举办各类国际性会议</a:t>
              </a:r>
            </a:p>
          </p:txBody>
        </p:sp>
      </p:grpSp>
      <p:sp>
        <p:nvSpPr>
          <p:cNvPr id="14" name="椭圆 13"/>
          <p:cNvSpPr/>
          <p:nvPr/>
        </p:nvSpPr>
        <p:spPr>
          <a:xfrm>
            <a:off x="738867" y="4969745"/>
            <a:ext cx="857704" cy="8577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+mn-ea"/>
              </a:rPr>
              <a:t>03</a:t>
            </a:r>
            <a:endParaRPr lang="zh-CN" altLang="en-US" sz="2400" b="1" dirty="0"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611085" y="4889330"/>
            <a:ext cx="9914618" cy="1384505"/>
            <a:chOff x="1582057" y="1193655"/>
            <a:chExt cx="9914618" cy="1384505"/>
          </a:xfrm>
        </p:grpSpPr>
        <p:sp>
          <p:nvSpPr>
            <p:cNvPr id="25" name="矩形 24"/>
            <p:cNvSpPr/>
            <p:nvPr/>
          </p:nvSpPr>
          <p:spPr>
            <a:xfrm>
              <a:off x="1596571" y="1193655"/>
              <a:ext cx="9900104" cy="511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</a:rPr>
                <a:t>鼓励在海沧举办各类展览会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582057" y="1747163"/>
              <a:ext cx="99001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/>
                <a:t>对经批准在海沧举办的展期超</a:t>
              </a:r>
              <a:r>
                <a:rPr lang="en-US" altLang="zh-CN" sz="2400" b="1" dirty="0" smtClean="0"/>
                <a:t>2</a:t>
              </a:r>
              <a:r>
                <a:rPr lang="zh-CN" altLang="en-US" sz="2400" b="1" dirty="0" smtClean="0"/>
                <a:t>天、展览规模大于</a:t>
              </a:r>
              <a:r>
                <a:rPr lang="en-US" altLang="zh-CN" sz="2400" b="1" dirty="0" smtClean="0"/>
                <a:t>3000</a:t>
              </a:r>
              <a:r>
                <a:rPr lang="zh-CN" altLang="en-US" sz="2400" b="1" dirty="0" smtClean="0"/>
                <a:t>平方米且超过</a:t>
              </a:r>
              <a:r>
                <a:rPr lang="en-US" altLang="zh-CN" sz="2400" b="1" dirty="0" smtClean="0"/>
                <a:t>150</a:t>
              </a:r>
              <a:r>
                <a:rPr lang="zh-CN" altLang="en-US" sz="2400" b="1" dirty="0" smtClean="0"/>
                <a:t>个标准展位的各类展览会，给予引进（或承办）展览会的单位奖励。</a:t>
              </a:r>
              <a:endParaRPr lang="en-US" altLang="zh-CN" sz="2400" b="1" dirty="0"/>
            </a:p>
          </p:txBody>
        </p:sp>
      </p:grpSp>
      <p:pic>
        <p:nvPicPr>
          <p:cNvPr id="3" name="图片 2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</a:rPr>
              <a:t>会议奖励政策</a:t>
            </a:r>
            <a:r>
              <a:rPr lang="en-US" altLang="zh-CN" sz="2800" b="1" dirty="0" smtClean="0">
                <a:latin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latin typeface="微软雅黑" panose="020B0503020204020204" pitchFamily="34" charset="-122"/>
              </a:rPr>
              <a:t>全国性会议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3" name="图片 2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074054" y="1349819"/>
          <a:ext cx="10145490" cy="44849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31890"/>
                <a:gridCol w="5181600"/>
                <a:gridCol w="2032000"/>
              </a:tblGrid>
              <a:tr h="7218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/>
                        <a:t>奖励类型</a:t>
                      </a:r>
                      <a:endParaRPr lang="zh-CN" altLang="en-US" sz="3200" b="1" kern="1200" dirty="0" smtClean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/>
                        <a:t>住宿海沧宾馆酒店的间夜数</a:t>
                      </a:r>
                      <a:endParaRPr lang="zh-CN" altLang="en-US" sz="3200" b="1" kern="1200" dirty="0" smtClean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/>
                        <a:t>奖励金额</a:t>
                      </a:r>
                      <a:endParaRPr lang="zh-CN" altLang="en-US" sz="3200" b="1" kern="1200" dirty="0" smtClean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2610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3600" b="1" dirty="0" smtClean="0"/>
                        <a:t>全国性会议</a:t>
                      </a:r>
                      <a:endParaRPr lang="en-US" altLang="zh-CN" sz="3600" b="1" dirty="0" smtClean="0"/>
                    </a:p>
                    <a:p>
                      <a:pPr algn="ctr"/>
                      <a:r>
                        <a:rPr lang="zh-CN" altLang="en-US" sz="2800" b="1" dirty="0" smtClean="0"/>
                        <a:t> </a:t>
                      </a:r>
                      <a:r>
                        <a:rPr lang="zh-CN" altLang="en-US" sz="2800" dirty="0" smtClean="0"/>
                        <a:t>会期</a:t>
                      </a:r>
                      <a:r>
                        <a:rPr lang="en-US" altLang="zh-CN" sz="2800" dirty="0" smtClean="0"/>
                        <a:t>&gt;1</a:t>
                      </a:r>
                      <a:r>
                        <a:rPr lang="zh-CN" altLang="en-US" sz="2800" dirty="0" smtClean="0"/>
                        <a:t>天，</a:t>
                      </a:r>
                      <a:endParaRPr lang="en-US" altLang="zh-CN" sz="2800" dirty="0" smtClean="0"/>
                    </a:p>
                    <a:p>
                      <a:pPr algn="ctr"/>
                      <a:r>
                        <a:rPr lang="zh-CN" altLang="en-US" sz="2800" dirty="0" smtClean="0"/>
                        <a:t>参会人数</a:t>
                      </a:r>
                      <a:r>
                        <a:rPr lang="en-US" altLang="zh-CN" sz="2800" dirty="0" smtClean="0"/>
                        <a:t>&gt;200</a:t>
                      </a:r>
                      <a:r>
                        <a:rPr lang="zh-CN" altLang="en-US" sz="2800" dirty="0" smtClean="0"/>
                        <a:t>人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达</a:t>
                      </a:r>
                      <a:r>
                        <a:rPr lang="en-US" altLang="zh-CN" sz="2800" dirty="0" smtClean="0"/>
                        <a:t>100-300</a:t>
                      </a:r>
                      <a:r>
                        <a:rPr lang="zh-CN" altLang="en-US" sz="2800" dirty="0" smtClean="0"/>
                        <a:t>（含）间</a:t>
                      </a:r>
                      <a:r>
                        <a:rPr lang="en-US" altLang="zh-CN" sz="2800" dirty="0" smtClean="0"/>
                        <a:t>/</a:t>
                      </a:r>
                      <a:r>
                        <a:rPr lang="zh-CN" altLang="en-US" sz="2800" dirty="0" smtClean="0"/>
                        <a:t>夜</a:t>
                      </a:r>
                      <a:endParaRPr lang="zh-CN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3</a:t>
                      </a:r>
                      <a:r>
                        <a:rPr lang="zh-CN" altLang="en-US" sz="2800" dirty="0" smtClean="0"/>
                        <a:t>万元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7526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 smtClean="0"/>
                        <a:t>达</a:t>
                      </a:r>
                      <a:r>
                        <a:rPr lang="en-US" altLang="zh-CN" sz="2800" dirty="0" smtClean="0"/>
                        <a:t>300-500</a:t>
                      </a:r>
                      <a:r>
                        <a:rPr lang="zh-CN" altLang="en-US" sz="2800" dirty="0" smtClean="0"/>
                        <a:t>（含）间</a:t>
                      </a:r>
                      <a:r>
                        <a:rPr lang="en-US" altLang="zh-CN" sz="2800" dirty="0" smtClean="0"/>
                        <a:t>/</a:t>
                      </a:r>
                      <a:r>
                        <a:rPr lang="zh-CN" altLang="en-US" sz="2800" dirty="0" smtClean="0"/>
                        <a:t>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5</a:t>
                      </a:r>
                      <a:r>
                        <a:rPr lang="zh-CN" altLang="en-US" sz="2800" dirty="0" smtClean="0"/>
                        <a:t>万元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7526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 smtClean="0"/>
                        <a:t>达</a:t>
                      </a:r>
                      <a:r>
                        <a:rPr lang="en-US" altLang="zh-CN" sz="2800" dirty="0" smtClean="0"/>
                        <a:t>500-1000</a:t>
                      </a:r>
                      <a:r>
                        <a:rPr lang="zh-CN" altLang="en-US" sz="2800" dirty="0" smtClean="0"/>
                        <a:t>（含）间</a:t>
                      </a:r>
                      <a:r>
                        <a:rPr lang="en-US" altLang="zh-CN" sz="2800" dirty="0" smtClean="0"/>
                        <a:t>/</a:t>
                      </a:r>
                      <a:r>
                        <a:rPr lang="zh-CN" altLang="en-US" sz="2800" dirty="0" smtClean="0"/>
                        <a:t>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8</a:t>
                      </a:r>
                      <a:r>
                        <a:rPr lang="zh-CN" altLang="en-US" sz="2800" dirty="0" smtClean="0"/>
                        <a:t>万元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7526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 smtClean="0"/>
                        <a:t>达</a:t>
                      </a:r>
                      <a:r>
                        <a:rPr lang="en-US" altLang="zh-CN" sz="2800" dirty="0" smtClean="0"/>
                        <a:t>1000</a:t>
                      </a:r>
                      <a:r>
                        <a:rPr lang="zh-CN" altLang="en-US" sz="2800" dirty="0" smtClean="0"/>
                        <a:t>间</a:t>
                      </a:r>
                      <a:r>
                        <a:rPr lang="en-US" altLang="zh-CN" sz="2800" dirty="0" smtClean="0"/>
                        <a:t>/</a:t>
                      </a:r>
                      <a:r>
                        <a:rPr lang="zh-CN" altLang="en-US" sz="2800" dirty="0" smtClean="0"/>
                        <a:t>夜以上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15</a:t>
                      </a:r>
                      <a:r>
                        <a:rPr lang="zh-CN" altLang="en-US" sz="2800" dirty="0" smtClean="0"/>
                        <a:t>万元</a:t>
                      </a:r>
                      <a:endParaRPr lang="zh-CN" altLang="en-US" sz="2800" dirty="0"/>
                    </a:p>
                  </a:txBody>
                  <a:tcPr anchor="ctr"/>
                </a:tc>
              </a:tr>
              <a:tr h="7526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 smtClean="0"/>
                        <a:t>对影响力大的大型全国性会议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一事一议</a:t>
                      </a:r>
                      <a:endParaRPr lang="zh-CN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4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</a:rPr>
              <a:t>会议奖励政策</a:t>
            </a:r>
            <a:r>
              <a:rPr lang="en-US" altLang="zh-CN" sz="2800" b="1" dirty="0" smtClean="0">
                <a:latin typeface="微软雅黑" panose="020B0503020204020204" pitchFamily="34" charset="-122"/>
              </a:rPr>
              <a:t>——</a:t>
            </a:r>
            <a:r>
              <a:rPr lang="zh-CN" altLang="en-US" sz="2800" b="1" dirty="0" smtClean="0">
                <a:latin typeface="微软雅黑" panose="020B0503020204020204" pitchFamily="34" charset="-122"/>
              </a:rPr>
              <a:t>国际性会议</a:t>
            </a:r>
            <a:endParaRPr lang="zh-CN" altLang="en-US" sz="2800" b="1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3" name="图片 2" descr="海沧xiamen-haicai--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7610" y="178435"/>
            <a:ext cx="600710" cy="600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75315" y="286385"/>
            <a:ext cx="139128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厦门海沧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478970" y="1059543"/>
          <a:ext cx="11292113" cy="50321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70630"/>
                <a:gridCol w="4847771"/>
                <a:gridCol w="2002972"/>
                <a:gridCol w="1770740"/>
              </a:tblGrid>
              <a:tr h="1093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dirty="0" smtClean="0"/>
                        <a:t>奖励类型</a:t>
                      </a:r>
                      <a:endParaRPr lang="zh-CN" altLang="en-US" sz="2800" b="1" kern="1200" dirty="0" smtClean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dirty="0" smtClean="0"/>
                        <a:t>住宿海沧宾馆酒店的间夜数</a:t>
                      </a:r>
                      <a:endParaRPr lang="zh-CN" altLang="en-US" sz="2800" b="1" kern="1200" dirty="0" smtClean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境外参会人员数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dirty="0" smtClean="0"/>
                        <a:t>奖励金额</a:t>
                      </a:r>
                      <a:endParaRPr lang="zh-CN" altLang="en-US" sz="2800" b="1" kern="1200" dirty="0" smtClean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4682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3600" b="1" dirty="0" smtClean="0"/>
                        <a:t>国际性会议</a:t>
                      </a:r>
                      <a:endParaRPr lang="en-US" altLang="zh-CN" sz="3600" b="1" dirty="0" smtClean="0"/>
                    </a:p>
                    <a:p>
                      <a:pPr algn="ctr"/>
                      <a:r>
                        <a:rPr lang="zh-CN" altLang="en-US" sz="2800" b="1" dirty="0" smtClean="0"/>
                        <a:t> </a:t>
                      </a:r>
                      <a:r>
                        <a:rPr lang="zh-CN" altLang="en-US" sz="2600" dirty="0" smtClean="0"/>
                        <a:t>会期</a:t>
                      </a:r>
                      <a:r>
                        <a:rPr lang="en-US" altLang="zh-CN" sz="2600" dirty="0" smtClean="0"/>
                        <a:t>&gt;1</a:t>
                      </a:r>
                      <a:r>
                        <a:rPr lang="zh-CN" altLang="en-US" sz="2600" dirty="0" smtClean="0"/>
                        <a:t>天，</a:t>
                      </a:r>
                      <a:endParaRPr lang="en-US" altLang="zh-CN" sz="2600" dirty="0" smtClean="0"/>
                    </a:p>
                    <a:p>
                      <a:pPr algn="ctr"/>
                      <a:r>
                        <a:rPr lang="zh-CN" altLang="en-US" sz="2600" dirty="0" smtClean="0"/>
                        <a:t>境外参会者</a:t>
                      </a:r>
                      <a:r>
                        <a:rPr lang="en-US" altLang="zh-CN" sz="2600" dirty="0" smtClean="0"/>
                        <a:t>&gt;5</a:t>
                      </a:r>
                      <a:r>
                        <a:rPr lang="zh-CN" altLang="en-US" sz="2600" dirty="0" smtClean="0"/>
                        <a:t>个以上境外国家，参会人数</a:t>
                      </a:r>
                      <a:r>
                        <a:rPr lang="en-US" altLang="zh-CN" sz="2600" dirty="0" smtClean="0"/>
                        <a:t>&gt;200</a:t>
                      </a:r>
                      <a:r>
                        <a:rPr lang="zh-CN" altLang="en-US" sz="2600" dirty="0" smtClean="0"/>
                        <a:t>人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/>
                        <a:t>达</a:t>
                      </a:r>
                      <a:r>
                        <a:rPr lang="en-US" altLang="zh-CN" sz="2600" dirty="0" smtClean="0"/>
                        <a:t>100-300</a:t>
                      </a:r>
                      <a:r>
                        <a:rPr lang="zh-CN" altLang="en-US" sz="2600" dirty="0" smtClean="0"/>
                        <a:t>（含）间</a:t>
                      </a:r>
                      <a:r>
                        <a:rPr lang="en-US" altLang="zh-CN" sz="2600" dirty="0" smtClean="0"/>
                        <a:t>/</a:t>
                      </a:r>
                      <a:r>
                        <a:rPr lang="zh-CN" altLang="en-US" sz="2600" dirty="0" smtClean="0"/>
                        <a:t>夜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≥20</a:t>
                      </a:r>
                      <a:r>
                        <a:rPr lang="zh-CN" altLang="en-US" sz="2600" dirty="0" smtClean="0"/>
                        <a:t>人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5</a:t>
                      </a:r>
                      <a:r>
                        <a:rPr lang="zh-CN" altLang="en-US" sz="2600" dirty="0" smtClean="0"/>
                        <a:t>万元</a:t>
                      </a:r>
                      <a:endParaRPr lang="zh-CN" altLang="en-US" sz="2600" dirty="0"/>
                    </a:p>
                  </a:txBody>
                  <a:tcPr anchor="ctr"/>
                </a:tc>
              </a:tr>
              <a:tr h="7046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/>
                        <a:t>达</a:t>
                      </a:r>
                      <a:r>
                        <a:rPr lang="en-US" altLang="zh-CN" sz="2600" dirty="0" smtClean="0"/>
                        <a:t>300-500</a:t>
                      </a:r>
                      <a:r>
                        <a:rPr lang="zh-CN" altLang="en-US" sz="2600" dirty="0" smtClean="0"/>
                        <a:t>（含）间</a:t>
                      </a:r>
                      <a:r>
                        <a:rPr lang="en-US" altLang="zh-CN" sz="2600" dirty="0" smtClean="0"/>
                        <a:t>/</a:t>
                      </a:r>
                      <a:r>
                        <a:rPr lang="zh-CN" altLang="en-US" sz="2600" dirty="0" smtClean="0"/>
                        <a:t>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≥50</a:t>
                      </a:r>
                      <a:r>
                        <a:rPr lang="zh-CN" altLang="en-US" sz="2600" dirty="0" smtClean="0"/>
                        <a:t>人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8</a:t>
                      </a:r>
                      <a:r>
                        <a:rPr lang="zh-CN" altLang="en-US" sz="2600" dirty="0" smtClean="0"/>
                        <a:t>万元</a:t>
                      </a:r>
                      <a:endParaRPr lang="zh-CN" altLang="en-US" sz="2600" dirty="0"/>
                    </a:p>
                  </a:txBody>
                  <a:tcPr anchor="ctr"/>
                </a:tc>
              </a:tr>
              <a:tr h="9122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/>
                        <a:t>达</a:t>
                      </a:r>
                      <a:r>
                        <a:rPr lang="en-US" altLang="zh-CN" sz="2600" dirty="0" smtClean="0"/>
                        <a:t>500-1000</a:t>
                      </a:r>
                      <a:r>
                        <a:rPr lang="zh-CN" altLang="en-US" sz="2600" dirty="0" smtClean="0"/>
                        <a:t>（含）间</a:t>
                      </a:r>
                      <a:r>
                        <a:rPr lang="en-US" altLang="zh-CN" sz="2600" dirty="0" smtClean="0"/>
                        <a:t>/</a:t>
                      </a:r>
                      <a:r>
                        <a:rPr lang="zh-CN" altLang="en-US" sz="2600" dirty="0" smtClean="0"/>
                        <a:t>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 dirty="0" smtClean="0"/>
                        <a:t>≥80</a:t>
                      </a:r>
                      <a:r>
                        <a:rPr lang="zh-CN" altLang="en-US" sz="2600" dirty="0" smtClean="0"/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12</a:t>
                      </a:r>
                      <a:r>
                        <a:rPr lang="zh-CN" altLang="en-US" sz="2600" dirty="0" smtClean="0"/>
                        <a:t>万元</a:t>
                      </a:r>
                      <a:endParaRPr lang="zh-CN" altLang="en-US" sz="2600" dirty="0"/>
                    </a:p>
                  </a:txBody>
                  <a:tcPr anchor="ctr"/>
                </a:tc>
              </a:tr>
              <a:tr h="70468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/>
                        <a:t>达</a:t>
                      </a:r>
                      <a:r>
                        <a:rPr lang="en-US" altLang="zh-CN" sz="2600" dirty="0" smtClean="0"/>
                        <a:t>1000</a:t>
                      </a:r>
                      <a:r>
                        <a:rPr lang="zh-CN" altLang="en-US" sz="2600" dirty="0" smtClean="0"/>
                        <a:t>间</a:t>
                      </a:r>
                      <a:r>
                        <a:rPr lang="en-US" altLang="zh-CN" sz="2600" dirty="0" smtClean="0"/>
                        <a:t>/</a:t>
                      </a:r>
                      <a:r>
                        <a:rPr lang="zh-CN" altLang="en-US" sz="2600" dirty="0" smtClean="0"/>
                        <a:t>夜以上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≥150</a:t>
                      </a:r>
                      <a:r>
                        <a:rPr lang="zh-CN" altLang="en-US" sz="2600" dirty="0" smtClean="0"/>
                        <a:t>人</a:t>
                      </a:r>
                      <a:endParaRPr lang="zh-CN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 smtClean="0"/>
                        <a:t>20</a:t>
                      </a:r>
                      <a:r>
                        <a:rPr lang="zh-CN" altLang="en-US" sz="2600" dirty="0" smtClean="0"/>
                        <a:t>万元</a:t>
                      </a:r>
                      <a:endParaRPr lang="zh-CN" altLang="en-US" sz="2600" dirty="0"/>
                    </a:p>
                  </a:txBody>
                  <a:tcPr anchor="ctr"/>
                </a:tc>
              </a:tr>
              <a:tr h="9122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dirty="0" smtClean="0"/>
                        <a:t>对影响力大的国际性会议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/>
                        <a:t>一事一议</a:t>
                      </a:r>
                      <a:endParaRPr lang="zh-CN" altLang="en-US" sz="2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工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A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2196</Words>
  <Application>WPS 演示</Application>
  <PresentationFormat>自定义</PresentationFormat>
  <Paragraphs>354</Paragraphs>
  <Slides>24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Office 主题</vt:lpstr>
      <vt:lpstr>图片</vt:lpstr>
      <vt:lpstr>Picture (Metafile)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dell1</cp:lastModifiedBy>
  <cp:revision>447</cp:revision>
  <dcterms:created xsi:type="dcterms:W3CDTF">2015-10-24T01:57:00Z</dcterms:created>
  <dcterms:modified xsi:type="dcterms:W3CDTF">2017-06-14T00:14:48Z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